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73" r:id="rId2"/>
    <p:sldId id="285" r:id="rId3"/>
    <p:sldId id="292" r:id="rId4"/>
    <p:sldId id="293" r:id="rId5"/>
    <p:sldId id="296" r:id="rId6"/>
    <p:sldId id="294" r:id="rId7"/>
    <p:sldId id="298" r:id="rId8"/>
    <p:sldId id="299" r:id="rId9"/>
    <p:sldId id="301" r:id="rId10"/>
    <p:sldId id="303" r:id="rId11"/>
    <p:sldId id="302" r:id="rId12"/>
    <p:sldId id="274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4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107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2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A1F76-8BEC-4839-B189-60A6FC4A4DF7}" type="datetimeFigureOut">
              <a:rPr lang="de-DE" smtClean="0"/>
              <a:t>20.05.2016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ADBB4-9883-4992-B599-3863831A05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16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967910" y="6329974"/>
            <a:ext cx="20574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0576167-F9C8-4C2E-8E2F-0CBECF35C94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6"/>
          <p:cNvSpPr txBox="1">
            <a:spLocks/>
          </p:cNvSpPr>
          <p:nvPr userDrawn="1"/>
        </p:nvSpPr>
        <p:spPr>
          <a:xfrm>
            <a:off x="124154" y="102366"/>
            <a:ext cx="6528895" cy="370599"/>
          </a:xfrm>
          <a:prstGeom prst="rect">
            <a:avLst/>
          </a:prstGeom>
        </p:spPr>
        <p:txBody>
          <a:bodyPr/>
          <a:lstStyle>
            <a:lvl1pPr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FagoNoRegular-Roman" pitchFamily="2" charset="0"/>
              </a:defRPr>
            </a:lvl2pPr>
            <a:lvl3pPr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FagoNoRegular-Roman" pitchFamily="2" charset="0"/>
              </a:defRPr>
            </a:lvl3pPr>
            <a:lvl4pPr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FagoNoRegular-Roman" pitchFamily="2" charset="0"/>
              </a:defRPr>
            </a:lvl4pPr>
            <a:lvl5pPr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FagoNoRegular-Roman" pitchFamily="2" charset="0"/>
              </a:defRPr>
            </a:lvl5pPr>
            <a:lvl6pPr marL="342900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FagoNoRegular-Roman" pitchFamily="2" charset="0"/>
              </a:defRPr>
            </a:lvl6pPr>
            <a:lvl7pPr marL="685800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FagoNoRegular-Roman" pitchFamily="2" charset="0"/>
              </a:defRPr>
            </a:lvl7pPr>
            <a:lvl8pPr marL="1028700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FagoNoRegular-Roman" pitchFamily="2" charset="0"/>
              </a:defRPr>
            </a:lvl8pPr>
            <a:lvl9pPr marL="1371600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FagoNoRegular-Roman" pitchFamily="2" charset="0"/>
              </a:defRPr>
            </a:lvl9pPr>
          </a:lstStyle>
          <a:p>
            <a:r>
              <a:rPr lang="de-DE" kern="0"/>
              <a:t>Titelmasterformat durch Klicken bearbeiten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533160365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24154" y="102366"/>
            <a:ext cx="6528895" cy="370599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020660" y="6338766"/>
            <a:ext cx="20574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0576167-F9C8-4C2E-8E2F-0CBECF35C94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2287837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8431822" y="6418984"/>
            <a:ext cx="712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50" b="1" dirty="0">
                <a:solidFill>
                  <a:srgbClr val="FFFFFF"/>
                </a:solidFill>
              </a:rPr>
              <a:t>- </a:t>
            </a:r>
            <a:fld id="{C04AF0D5-B570-45FF-840A-1F1CAB7EE020}" type="slidenum">
              <a:rPr lang="de-DE" sz="1050" b="1" smtClean="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de-DE" sz="1050" b="1" dirty="0">
                <a:solidFill>
                  <a:srgbClr val="FFFFFF"/>
                </a:solidFill>
              </a:rPr>
              <a:t> -</a:t>
            </a:r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622826" y="762000"/>
            <a:ext cx="4419600" cy="532630"/>
          </a:xfrm>
          <a:prstGeom prst="rect">
            <a:avLst/>
          </a:prstGeom>
        </p:spPr>
        <p:txBody>
          <a:bodyPr/>
          <a:lstStyle>
            <a:lvl1pPr algn="l" defTabSz="7620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88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FagoNoRegular-Roman" pitchFamily="2" charset="0"/>
              </a:defRPr>
            </a:lvl2pPr>
            <a:lvl3pPr algn="l" defTabSz="7620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FagoNoRegular-Roman" pitchFamily="2" charset="0"/>
              </a:defRPr>
            </a:lvl3pPr>
            <a:lvl4pPr algn="l" defTabSz="7620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FagoNoRegular-Roman" pitchFamily="2" charset="0"/>
              </a:defRPr>
            </a:lvl4pPr>
            <a:lvl5pPr algn="l" defTabSz="7620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FagoNoRegular-Roman" pitchFamily="2" charset="0"/>
              </a:defRPr>
            </a:lvl5pPr>
            <a:lvl6pPr marL="457200" algn="l" defTabSz="7620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FagoNoRegular-Roman" pitchFamily="2" charset="0"/>
              </a:defRPr>
            </a:lvl6pPr>
            <a:lvl7pPr marL="914400" algn="l" defTabSz="7620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FagoNoRegular-Roman" pitchFamily="2" charset="0"/>
              </a:defRPr>
            </a:lvl7pPr>
            <a:lvl8pPr marL="1371600" algn="l" defTabSz="7620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FagoNoRegular-Roman" pitchFamily="2" charset="0"/>
              </a:defRPr>
            </a:lvl8pPr>
            <a:lvl9pPr marL="1828800" algn="l" defTabSz="7620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FagoNoRegular-Roman" pitchFamily="2" charset="0"/>
              </a:defRPr>
            </a:lvl9pPr>
          </a:lstStyle>
          <a:p>
            <a:endParaRPr lang="de-DE" kern="0" dirty="0"/>
          </a:p>
        </p:txBody>
      </p:sp>
      <p:cxnSp>
        <p:nvCxnSpPr>
          <p:cNvPr id="7" name="Gerader Verbinder 6"/>
          <p:cNvCxnSpPr/>
          <p:nvPr userDrawn="1"/>
        </p:nvCxnSpPr>
        <p:spPr bwMode="auto">
          <a:xfrm>
            <a:off x="622826" y="1371086"/>
            <a:ext cx="8028000" cy="0"/>
          </a:xfrm>
          <a:prstGeom prst="line">
            <a:avLst/>
          </a:prstGeom>
          <a:solidFill>
            <a:srgbClr val="EAEAEA"/>
          </a:solidFill>
          <a:ln w="34925" cap="flat" cmpd="sng" algn="ctr">
            <a:solidFill>
              <a:srgbClr val="005AA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4992214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7" descr="ST_Logo_weiss_ppt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88913"/>
            <a:ext cx="17272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 userDrawn="1"/>
        </p:nvSpPr>
        <p:spPr bwMode="auto">
          <a:xfrm>
            <a:off x="0" y="110332"/>
            <a:ext cx="6876256" cy="385762"/>
          </a:xfrm>
          <a:prstGeom prst="rect">
            <a:avLst/>
          </a:prstGeom>
          <a:solidFill>
            <a:srgbClr val="005A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1236663" indent="-280988" algn="ctr" defTabSz="762000">
              <a:lnSpc>
                <a:spcPct val="120000"/>
              </a:lnSpc>
              <a:buSzPct val="80000"/>
              <a:buFont typeface="Wingdings" pitchFamily="2" charset="2"/>
              <a:buChar char="n"/>
              <a:defRPr/>
            </a:pPr>
            <a:endParaRPr lang="de-DE"/>
          </a:p>
        </p:txBody>
      </p:sp>
      <p:pic>
        <p:nvPicPr>
          <p:cNvPr id="8" name="Grafik 16" descr="ST-Logo-rgb-20cm.t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9" y="109538"/>
            <a:ext cx="2250852" cy="38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 userDrawn="1"/>
        </p:nvSpPr>
        <p:spPr bwMode="auto">
          <a:xfrm>
            <a:off x="0" y="6381328"/>
            <a:ext cx="9144000" cy="385762"/>
          </a:xfrm>
          <a:prstGeom prst="rect">
            <a:avLst/>
          </a:prstGeom>
          <a:solidFill>
            <a:srgbClr val="005A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1236663" indent="-280988" algn="ctr" defTabSz="762000">
              <a:lnSpc>
                <a:spcPct val="120000"/>
              </a:lnSpc>
              <a:buSzPct val="80000"/>
              <a:buFont typeface="Wingdings" pitchFamily="2" charset="2"/>
              <a:buChar char="n"/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71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7389814" y="3048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buSzPct val="80000"/>
              <a:buFont typeface="Wingdings" panose="05000000000000000000" pitchFamily="2" charset="2"/>
              <a:buChar char="n"/>
              <a:defRPr/>
            </a:pPr>
            <a:endParaRPr lang="de-DE" altLang="de-DE" sz="1800"/>
          </a:p>
        </p:txBody>
      </p:sp>
      <p:sp>
        <p:nvSpPr>
          <p:cNvPr id="1027" name="Rectangle 11"/>
          <p:cNvSpPr>
            <a:spLocks noChangeArrowheads="1"/>
          </p:cNvSpPr>
          <p:nvPr/>
        </p:nvSpPr>
        <p:spPr bwMode="auto">
          <a:xfrm>
            <a:off x="7389814" y="3048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buSzPct val="80000"/>
              <a:buFont typeface="Wingdings" panose="05000000000000000000" pitchFamily="2" charset="2"/>
              <a:buChar char="n"/>
              <a:defRPr/>
            </a:pPr>
            <a:endParaRPr lang="de-DE" altLang="de-DE" sz="1800"/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7389814" y="3048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buSzPct val="80000"/>
              <a:buFont typeface="Wingdings" panose="05000000000000000000" pitchFamily="2" charset="2"/>
              <a:buChar char="n"/>
              <a:defRPr/>
            </a:pPr>
            <a:endParaRPr lang="de-DE" altLang="de-DE" sz="1800"/>
          </a:p>
        </p:txBody>
      </p:sp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7389814" y="3048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buSzPct val="80000"/>
              <a:buFont typeface="Wingdings" panose="05000000000000000000" pitchFamily="2" charset="2"/>
              <a:buChar char="n"/>
              <a:defRPr/>
            </a:pPr>
            <a:endParaRPr lang="de-DE" altLang="de-DE" sz="1800"/>
          </a:p>
        </p:txBody>
      </p:sp>
      <p:pic>
        <p:nvPicPr>
          <p:cNvPr id="1030" name="Grafik 16" descr="ST-Logo-rgb-20cm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4" y="109538"/>
            <a:ext cx="22367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7"/>
          <p:cNvSpPr>
            <a:spLocks noChangeArrowheads="1"/>
          </p:cNvSpPr>
          <p:nvPr/>
        </p:nvSpPr>
        <p:spPr bwMode="auto">
          <a:xfrm>
            <a:off x="0" y="6323013"/>
            <a:ext cx="9144000" cy="385762"/>
          </a:xfrm>
          <a:prstGeom prst="rect">
            <a:avLst/>
          </a:prstGeom>
          <a:solidFill>
            <a:srgbClr val="005A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236663" indent="-280988" defTabSz="7620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SzPct val="80000"/>
              <a:buFont typeface="Wingdings" panose="05000000000000000000" pitchFamily="2" charset="2"/>
              <a:buChar char="n"/>
              <a:defRPr/>
            </a:pPr>
            <a:endParaRPr lang="de-DE" altLang="de-DE" sz="1800" dirty="0"/>
          </a:p>
        </p:txBody>
      </p:sp>
      <p:sp>
        <p:nvSpPr>
          <p:cNvPr id="17" name="Rechteck 13"/>
          <p:cNvSpPr>
            <a:spLocks noChangeArrowheads="1"/>
          </p:cNvSpPr>
          <p:nvPr/>
        </p:nvSpPr>
        <p:spPr bwMode="auto">
          <a:xfrm>
            <a:off x="0" y="109538"/>
            <a:ext cx="6802438" cy="385762"/>
          </a:xfrm>
          <a:prstGeom prst="rect">
            <a:avLst/>
          </a:prstGeom>
          <a:solidFill>
            <a:srgbClr val="005A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236663" indent="-280988" defTabSz="7620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SzPct val="80000"/>
              <a:buFont typeface="Wingdings" panose="05000000000000000000" pitchFamily="2" charset="2"/>
              <a:buChar char="n"/>
              <a:defRPr/>
            </a:pPr>
            <a:endParaRPr lang="de-DE" altLang="de-DE" sz="180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23826" y="114301"/>
            <a:ext cx="661987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SzPct val="80000"/>
              <a:buFont typeface="Wingdings" panose="05000000000000000000" pitchFamily="2" charset="2"/>
              <a:buChar char="n"/>
              <a:defRPr/>
            </a:pPr>
            <a:endParaRPr lang="de-DE" altLang="de-DE" sz="18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976695" y="63299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0576167-F9C8-4C2E-8E2F-0CBECF35C94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01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6" r:id="rId4"/>
  </p:sldLayoutIdLst>
  <p:transition>
    <p:zoom/>
  </p:transition>
  <p:hf hdr="0" ftr="0" dt="0"/>
  <p:txStyles>
    <p:titleStyle>
      <a:lvl1pPr algn="l" defTabSz="5715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FagoNoRegular-Roman" pitchFamily="2" charset="0"/>
        </a:defRPr>
      </a:lvl2pPr>
      <a:lvl3pPr algn="l" defTabSz="5715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FagoNoRegular-Roman" pitchFamily="2" charset="0"/>
        </a:defRPr>
      </a:lvl3pPr>
      <a:lvl4pPr algn="l" defTabSz="5715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FagoNoRegular-Roman" pitchFamily="2" charset="0"/>
        </a:defRPr>
      </a:lvl4pPr>
      <a:lvl5pPr algn="l" defTabSz="5715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FagoNoRegular-Roman" pitchFamily="2" charset="0"/>
        </a:defRPr>
      </a:lvl5pPr>
      <a:lvl6pPr marL="342900" algn="l" defTabSz="5715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FagoNoRegular-Roman" pitchFamily="2" charset="0"/>
        </a:defRPr>
      </a:lvl6pPr>
      <a:lvl7pPr marL="685800" algn="l" defTabSz="5715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FagoNoRegular-Roman" pitchFamily="2" charset="0"/>
        </a:defRPr>
      </a:lvl7pPr>
      <a:lvl8pPr marL="1028700" algn="l" defTabSz="5715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FagoNoRegular-Roman" pitchFamily="2" charset="0"/>
        </a:defRPr>
      </a:lvl8pPr>
      <a:lvl9pPr marL="1371600" algn="l" defTabSz="5715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FagoNoRegular-Roman" pitchFamily="2" charset="0"/>
        </a:defRPr>
      </a:lvl9pPr>
    </p:titleStyle>
    <p:bodyStyle>
      <a:lvl1pPr marL="213122" indent="-213122" algn="l" defTabSz="571500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Wingdings" panose="05000000000000000000" pitchFamily="2" charset="2"/>
        <a:buChar char="n"/>
        <a:defRPr sz="1500" b="1">
          <a:solidFill>
            <a:schemeClr val="tx1"/>
          </a:solidFill>
          <a:latin typeface="+mn-lt"/>
          <a:ea typeface="+mn-ea"/>
          <a:cs typeface="+mn-cs"/>
        </a:defRPr>
      </a:lvl1pPr>
      <a:lvl2pPr marL="573881" indent="-217885" algn="l" defTabSz="571500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Wingdings" panose="05000000000000000000" pitchFamily="2" charset="2"/>
        <a:buChar char="n"/>
        <a:defRPr b="1">
          <a:solidFill>
            <a:schemeClr val="tx1"/>
          </a:solidFill>
          <a:latin typeface="+mn-lt"/>
        </a:defRPr>
      </a:lvl2pPr>
      <a:lvl3pPr marL="927497" indent="-210741" algn="l" defTabSz="571500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Wingdings" panose="05000000000000000000" pitchFamily="2" charset="2"/>
        <a:buChar char="n"/>
        <a:defRPr sz="1200" b="1">
          <a:solidFill>
            <a:schemeClr val="tx1"/>
          </a:solidFill>
          <a:latin typeface="+mn-lt"/>
        </a:defRPr>
      </a:lvl3pPr>
      <a:lvl4pPr marL="1272779" indent="-171450" algn="l" defTabSz="571500" rtl="0" eaLnBrk="1" fontAlgn="base" hangingPunct="1">
        <a:spcBef>
          <a:spcPct val="20000"/>
        </a:spcBef>
        <a:spcAft>
          <a:spcPct val="0"/>
        </a:spcAft>
        <a:buChar char="–"/>
        <a:defRPr sz="1875">
          <a:solidFill>
            <a:schemeClr val="tx1"/>
          </a:solidFill>
          <a:latin typeface="Arial" charset="0"/>
        </a:defRPr>
      </a:lvl4pPr>
      <a:lvl5pPr marL="1587104" indent="-171450" algn="l" defTabSz="571500" rtl="0" eaLnBrk="1" fontAlgn="base" hangingPunct="1">
        <a:spcBef>
          <a:spcPct val="20000"/>
        </a:spcBef>
        <a:spcAft>
          <a:spcPct val="0"/>
        </a:spcAft>
        <a:buChar char="•"/>
        <a:defRPr sz="1875">
          <a:solidFill>
            <a:schemeClr val="tx1"/>
          </a:solidFill>
          <a:latin typeface="Arial" charset="0"/>
        </a:defRPr>
      </a:lvl5pPr>
      <a:lvl6pPr marL="1930004" indent="-171450" algn="l" defTabSz="571500" rtl="0" eaLnBrk="1" fontAlgn="base" hangingPunct="1">
        <a:spcBef>
          <a:spcPct val="20000"/>
        </a:spcBef>
        <a:spcAft>
          <a:spcPct val="0"/>
        </a:spcAft>
        <a:buChar char="•"/>
        <a:defRPr sz="1875">
          <a:solidFill>
            <a:schemeClr val="tx1"/>
          </a:solidFill>
          <a:latin typeface="Arial" charset="0"/>
        </a:defRPr>
      </a:lvl6pPr>
      <a:lvl7pPr marL="2272904" indent="-171450" algn="l" defTabSz="571500" rtl="0" eaLnBrk="1" fontAlgn="base" hangingPunct="1">
        <a:spcBef>
          <a:spcPct val="20000"/>
        </a:spcBef>
        <a:spcAft>
          <a:spcPct val="0"/>
        </a:spcAft>
        <a:buChar char="•"/>
        <a:defRPr sz="1875">
          <a:solidFill>
            <a:schemeClr val="tx1"/>
          </a:solidFill>
          <a:latin typeface="Arial" charset="0"/>
        </a:defRPr>
      </a:lvl7pPr>
      <a:lvl8pPr marL="2615804" indent="-171450" algn="l" defTabSz="571500" rtl="0" eaLnBrk="1" fontAlgn="base" hangingPunct="1">
        <a:spcBef>
          <a:spcPct val="20000"/>
        </a:spcBef>
        <a:spcAft>
          <a:spcPct val="0"/>
        </a:spcAft>
        <a:buChar char="•"/>
        <a:defRPr sz="1875">
          <a:solidFill>
            <a:schemeClr val="tx1"/>
          </a:solidFill>
          <a:latin typeface="Arial" charset="0"/>
        </a:defRPr>
      </a:lvl8pPr>
      <a:lvl9pPr marL="2958704" indent="-171450" algn="l" defTabSz="571500" rtl="0" eaLnBrk="1" fontAlgn="base" hangingPunct="1">
        <a:spcBef>
          <a:spcPct val="20000"/>
        </a:spcBef>
        <a:spcAft>
          <a:spcPct val="0"/>
        </a:spcAft>
        <a:buChar char="•"/>
        <a:defRPr sz="1875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0" y="5158596"/>
            <a:ext cx="9144000" cy="1500187"/>
          </a:xfrm>
          <a:prstGeom prst="rect">
            <a:avLst/>
          </a:prstGeom>
        </p:spPr>
        <p:txBody>
          <a:bodyPr/>
          <a:lstStyle>
            <a:lvl1pPr marL="284163" indent="-284163" algn="l" defTabSz="7620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90513" algn="l" defTabSz="7620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+mn-lt"/>
              </a:defRPr>
            </a:lvl2pPr>
            <a:lvl3pPr marL="1236663" indent="-280988" algn="l" defTabSz="7620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3pPr>
            <a:lvl4pPr marL="1697038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Arial" charset="0"/>
              </a:defRPr>
            </a:lvl4pPr>
            <a:lvl5pPr marL="2116138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Arial" charset="0"/>
              </a:defRPr>
            </a:lvl5pPr>
            <a:lvl6pPr marL="2573338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Arial" charset="0"/>
              </a:defRPr>
            </a:lvl6pPr>
            <a:lvl7pPr marL="3030538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Arial" charset="0"/>
              </a:defRPr>
            </a:lvl7pPr>
            <a:lvl8pPr marL="3487738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Arial" charset="0"/>
              </a:defRPr>
            </a:lvl8pPr>
            <a:lvl9pPr marL="3944938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de-DE" sz="3600" b="0" kern="0" dirty="0">
              <a:solidFill>
                <a:srgbClr val="005AA9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75187" y="1498659"/>
            <a:ext cx="7556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dirty="0" err="1"/>
              <a:t>Korvatorven</a:t>
            </a:r>
            <a:r>
              <a:rPr lang="de-DE" sz="3600" dirty="0"/>
              <a:t> </a:t>
            </a:r>
            <a:r>
              <a:rPr lang="de-DE" sz="3600" dirty="0" err="1"/>
              <a:t>pallolaajennus</a:t>
            </a:r>
            <a:endParaRPr lang="de-DE" sz="3600" dirty="0"/>
          </a:p>
        </p:txBody>
      </p:sp>
      <p:pic>
        <p:nvPicPr>
          <p:cNvPr id="8" name="Grafik 9" descr="ohrmodell.png"/>
          <p:cNvPicPr>
            <a:picLocks noChangeAspect="1"/>
          </p:cNvPicPr>
          <p:nvPr/>
        </p:nvPicPr>
        <p:blipFill>
          <a:blip r:embed="rId2" cstate="print"/>
          <a:srcRect l="10397" t="15443" b="6589"/>
          <a:stretch>
            <a:fillRect/>
          </a:stretch>
        </p:blipFill>
        <p:spPr bwMode="auto">
          <a:xfrm>
            <a:off x="3516198" y="2309529"/>
            <a:ext cx="4613013" cy="311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9" y="2734056"/>
            <a:ext cx="2939427" cy="255117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4298"/>
            <a:ext cx="1745039" cy="9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50902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dirty="0"/>
              <a:t>Toimenpiteen kulku, pallolaajennus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6167-F9C8-4C2E-8E2F-0CBECF35C94E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5" name="Grafik 6" descr="Abb.2.tif"/>
          <p:cNvPicPr>
            <a:picLocks noChangeAspect="1"/>
          </p:cNvPicPr>
          <p:nvPr/>
        </p:nvPicPr>
        <p:blipFill>
          <a:blip r:embed="rId2" cstate="print"/>
          <a:srcRect l="50536" t="54201" r="-1604"/>
          <a:stretch>
            <a:fillRect/>
          </a:stretch>
        </p:blipFill>
        <p:spPr bwMode="auto">
          <a:xfrm>
            <a:off x="4978787" y="3656424"/>
            <a:ext cx="2297904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56" y="1014984"/>
            <a:ext cx="2639568" cy="1920240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1207008" y="3036080"/>
            <a:ext cx="61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Kirurgi vie instrumentin korvatorven juurelle ja </a:t>
            </a:r>
            <a:r>
              <a:rPr lang="fi-FI" sz="1400" dirty="0" err="1"/>
              <a:t>liu-uttaa</a:t>
            </a:r>
            <a:r>
              <a:rPr lang="fi-FI" sz="1400" dirty="0"/>
              <a:t> pallokatetrin korvatorveen.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24" y="3656424"/>
            <a:ext cx="1639438" cy="1977055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5294" y="3998676"/>
            <a:ext cx="2054959" cy="1370456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744718" y="5732218"/>
            <a:ext cx="739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Hoitaja täyttää pallon 10 baarin paineeseen kiertämällä kahvaa </a:t>
            </a:r>
            <a:r>
              <a:rPr lang="fi-FI" sz="1400" dirty="0" err="1"/>
              <a:t>myötäpäivään</a:t>
            </a:r>
            <a:r>
              <a:rPr lang="fi-FI" sz="1400" dirty="0"/>
              <a:t>, paine pidetään 2 minuuttia ja pallo tyhjennetään kiertämällä vastapäivään, toimenpide on valmis. 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18" y="1072570"/>
            <a:ext cx="3725305" cy="18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1964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dirty="0"/>
              <a:t>					Lyhyesti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6167-F9C8-4C2E-8E2F-0CBECF35C94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kstiruutu 3"/>
          <p:cNvSpPr txBox="1"/>
          <p:nvPr/>
        </p:nvSpPr>
        <p:spPr>
          <a:xfrm>
            <a:off x="518474" y="961534"/>
            <a:ext cx="80693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1) Liitä 45-asteen kärki instrumenttiin kiinnitysrenkaan avulla</a:t>
            </a:r>
          </a:p>
          <a:p>
            <a:endParaRPr lang="fi-FI" dirty="0"/>
          </a:p>
          <a:p>
            <a:r>
              <a:rPr lang="fi-FI" dirty="0"/>
              <a:t>2) Avaa pallokatetripaketti, poista pallon päältä suoja ja jäykistyskara katetrin</a:t>
            </a:r>
          </a:p>
          <a:p>
            <a:r>
              <a:rPr lang="fi-FI" dirty="0"/>
              <a:t>    päältä.</a:t>
            </a:r>
          </a:p>
          <a:p>
            <a:endParaRPr lang="fi-FI" dirty="0"/>
          </a:p>
          <a:p>
            <a:r>
              <a:rPr lang="fi-FI" dirty="0"/>
              <a:t>3) Vie pallokatetri varovaisesti instrumentin sisään </a:t>
            </a:r>
          </a:p>
          <a:p>
            <a:endParaRPr lang="fi-FI" dirty="0"/>
          </a:p>
          <a:p>
            <a:r>
              <a:rPr lang="fi-FI" dirty="0"/>
              <a:t>4) Täytä painepumppu ja jatkoletku keittosuolalla tai steriilillä vedellä, niin että</a:t>
            </a:r>
          </a:p>
          <a:p>
            <a:r>
              <a:rPr lang="fi-FI" dirty="0"/>
              <a:t>    pumppuun jää nestettä noin 15ml ja myös </a:t>
            </a:r>
            <a:r>
              <a:rPr lang="fi-FI" dirty="0" err="1"/>
              <a:t>letkusto</a:t>
            </a:r>
            <a:r>
              <a:rPr lang="fi-FI" dirty="0"/>
              <a:t> on täynnä nestettä,</a:t>
            </a:r>
          </a:p>
          <a:p>
            <a:r>
              <a:rPr lang="fi-FI" dirty="0"/>
              <a:t>    muutama ilmakupla ei haittaa. Sulje pumpun lukko.</a:t>
            </a:r>
          </a:p>
          <a:p>
            <a:endParaRPr lang="fi-FI" dirty="0"/>
          </a:p>
          <a:p>
            <a:r>
              <a:rPr lang="fi-FI" dirty="0"/>
              <a:t>5) Liitä </a:t>
            </a:r>
            <a:r>
              <a:rPr lang="fi-FI" dirty="0" err="1"/>
              <a:t>letkusto</a:t>
            </a:r>
            <a:r>
              <a:rPr lang="fi-FI" dirty="0"/>
              <a:t> pallokatetrin </a:t>
            </a:r>
            <a:r>
              <a:rPr lang="fi-FI" dirty="0" err="1"/>
              <a:t>luer-lock</a:t>
            </a:r>
            <a:r>
              <a:rPr lang="fi-FI" dirty="0"/>
              <a:t> päähän</a:t>
            </a:r>
          </a:p>
          <a:p>
            <a:endParaRPr lang="fi-FI" dirty="0"/>
          </a:p>
          <a:p>
            <a:r>
              <a:rPr lang="fi-FI" dirty="0"/>
              <a:t>6) Kirurgi vie pallon korvatorveen instrumentin avulla. Kun hän antaa luvan,</a:t>
            </a:r>
          </a:p>
          <a:p>
            <a:r>
              <a:rPr lang="fi-FI" dirty="0"/>
              <a:t>    täytä pallo 10 </a:t>
            </a:r>
            <a:r>
              <a:rPr lang="fi-FI" dirty="0" err="1"/>
              <a:t>barin</a:t>
            </a:r>
            <a:r>
              <a:rPr lang="fi-FI" dirty="0"/>
              <a:t> paineeseen kiertämällä pumpun kahvaa </a:t>
            </a:r>
            <a:r>
              <a:rPr lang="fi-FI" dirty="0" err="1"/>
              <a:t>myötäpäivään</a:t>
            </a:r>
            <a:r>
              <a:rPr lang="fi-FI" dirty="0"/>
              <a:t>.</a:t>
            </a:r>
          </a:p>
          <a:p>
            <a:r>
              <a:rPr lang="fi-FI" dirty="0"/>
              <a:t>    2 minuutin päästä tyhjennä pallo kiertämällä kahvaa vastapäivään ja pallo</a:t>
            </a:r>
          </a:p>
          <a:p>
            <a:r>
              <a:rPr lang="fi-FI" dirty="0"/>
              <a:t>    tyhjenee. Vedä katetri varovaisesti takaisin instrumentin sisään ja tee</a:t>
            </a:r>
          </a:p>
          <a:p>
            <a:r>
              <a:rPr lang="fi-FI" dirty="0"/>
              <a:t>    toimenpide tarvittaessa myös toiselle puolelle.</a:t>
            </a:r>
          </a:p>
        </p:txBody>
      </p:sp>
    </p:spTree>
    <p:extLst>
      <p:ext uri="{BB962C8B-B14F-4D97-AF65-F5344CB8AC3E}">
        <p14:creationId xmlns:p14="http://schemas.microsoft.com/office/powerpoint/2010/main" val="2330127590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222636" y="768059"/>
            <a:ext cx="9144000" cy="1500187"/>
          </a:xfrm>
          <a:prstGeom prst="rect">
            <a:avLst/>
          </a:prstGeom>
        </p:spPr>
        <p:txBody>
          <a:bodyPr/>
          <a:lstStyle>
            <a:lvl1pPr marL="284163" indent="-284163" algn="l" defTabSz="7620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90513" algn="l" defTabSz="7620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+mn-lt"/>
              </a:defRPr>
            </a:lvl2pPr>
            <a:lvl3pPr marL="1236663" indent="-280988" algn="l" defTabSz="7620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3pPr>
            <a:lvl4pPr marL="1697038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Arial" charset="0"/>
              </a:defRPr>
            </a:lvl4pPr>
            <a:lvl5pPr marL="2116138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Arial" charset="0"/>
              </a:defRPr>
            </a:lvl5pPr>
            <a:lvl6pPr marL="2573338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Arial" charset="0"/>
              </a:defRPr>
            </a:lvl6pPr>
            <a:lvl7pPr marL="3030538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Arial" charset="0"/>
              </a:defRPr>
            </a:lvl7pPr>
            <a:lvl8pPr marL="3487738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Arial" charset="0"/>
              </a:defRPr>
            </a:lvl8pPr>
            <a:lvl9pPr marL="3944938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en-GB" sz="2800" b="0" dirty="0" err="1">
                <a:solidFill>
                  <a:srgbClr val="005AA9"/>
                </a:solidFill>
              </a:rPr>
              <a:t>Kertakäyttöiset</a:t>
            </a:r>
            <a:r>
              <a:rPr lang="en-GB" sz="2800" b="0" dirty="0">
                <a:solidFill>
                  <a:srgbClr val="005AA9"/>
                </a:solidFill>
              </a:rPr>
              <a:t> </a:t>
            </a:r>
            <a:r>
              <a:rPr lang="en-GB" sz="2800" b="0" dirty="0" err="1">
                <a:solidFill>
                  <a:srgbClr val="005AA9"/>
                </a:solidFill>
              </a:rPr>
              <a:t>instrumentit</a:t>
            </a:r>
            <a:r>
              <a:rPr lang="en-GB" sz="2800" b="0" dirty="0">
                <a:solidFill>
                  <a:srgbClr val="005AA9"/>
                </a:solidFill>
              </a:rPr>
              <a:t> </a:t>
            </a:r>
            <a:r>
              <a:rPr lang="en-GB" sz="2800" b="0" dirty="0" err="1">
                <a:solidFill>
                  <a:srgbClr val="005AA9"/>
                </a:solidFill>
              </a:rPr>
              <a:t>ja</a:t>
            </a:r>
            <a:r>
              <a:rPr lang="en-GB" sz="2800" b="0" dirty="0">
                <a:solidFill>
                  <a:srgbClr val="005AA9"/>
                </a:solidFill>
              </a:rPr>
              <a:t> </a:t>
            </a:r>
            <a:r>
              <a:rPr lang="en-GB" sz="2800" b="0" dirty="0" err="1">
                <a:solidFill>
                  <a:srgbClr val="005AA9"/>
                </a:solidFill>
              </a:rPr>
              <a:t>katetri</a:t>
            </a:r>
            <a:r>
              <a:rPr lang="en-GB" sz="2800" b="0" dirty="0">
                <a:solidFill>
                  <a:srgbClr val="005AA9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2800" b="0" dirty="0" err="1">
                <a:solidFill>
                  <a:srgbClr val="005AA9"/>
                </a:solidFill>
              </a:rPr>
              <a:t>TubaInsert</a:t>
            </a:r>
            <a:r>
              <a:rPr lang="en-GB" sz="2800" b="0" baseline="30000" dirty="0">
                <a:solidFill>
                  <a:srgbClr val="005AA9"/>
                </a:solidFill>
              </a:rPr>
              <a:t>®</a:t>
            </a:r>
            <a:r>
              <a:rPr lang="en-GB" sz="2800" b="0" dirty="0">
                <a:solidFill>
                  <a:srgbClr val="005AA9"/>
                </a:solidFill>
              </a:rPr>
              <a:t> &amp; </a:t>
            </a:r>
            <a:r>
              <a:rPr lang="en-GB" sz="2800" b="0" dirty="0" err="1">
                <a:solidFill>
                  <a:srgbClr val="005AA9"/>
                </a:solidFill>
              </a:rPr>
              <a:t>TubaVent</a:t>
            </a:r>
            <a:r>
              <a:rPr lang="en-GB" sz="2800" b="0" baseline="30000" dirty="0">
                <a:solidFill>
                  <a:srgbClr val="005AA9"/>
                </a:solidFill>
              </a:rPr>
              <a:t>®</a:t>
            </a:r>
            <a:r>
              <a:rPr lang="en-GB" sz="2800" b="0" dirty="0">
                <a:solidFill>
                  <a:srgbClr val="005AA9"/>
                </a:solidFill>
              </a:rPr>
              <a:t> short</a:t>
            </a:r>
            <a:endParaRPr lang="en-GB" sz="2800" b="0" baseline="30000" dirty="0">
              <a:solidFill>
                <a:srgbClr val="005AA9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7" t="41407" r="2404" b="17109"/>
          <a:stretch/>
        </p:blipFill>
        <p:spPr>
          <a:xfrm>
            <a:off x="770108" y="2369414"/>
            <a:ext cx="4767153" cy="1347058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22636" y="127220"/>
            <a:ext cx="617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		Saatavilla loppuvuodesta 2016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r="31903"/>
          <a:stretch/>
        </p:blipFill>
        <p:spPr>
          <a:xfrm>
            <a:off x="5770794" y="2167808"/>
            <a:ext cx="3139673" cy="2085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Grafik 3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 flipV="1">
            <a:off x="287118" y="4526472"/>
            <a:ext cx="5091989" cy="890336"/>
          </a:xfrm>
          <a:prstGeom prst="roundRect">
            <a:avLst>
              <a:gd name="adj" fmla="val 1695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654027" y="4253529"/>
            <a:ext cx="3373206" cy="1496411"/>
          </a:xfrm>
          <a:prstGeom prst="roundRect">
            <a:avLst>
              <a:gd name="adj" fmla="val 181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890"/>
            <a:ext cx="1710939" cy="9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400" b="1" dirty="0" err="1"/>
              <a:t>Korvatorven</a:t>
            </a:r>
            <a:r>
              <a:rPr lang="de-DE" altLang="de-DE" sz="1400" b="1" dirty="0"/>
              <a:t> </a:t>
            </a:r>
            <a:r>
              <a:rPr lang="de-DE" altLang="de-DE" sz="1400" b="1" dirty="0" err="1"/>
              <a:t>pallolaajennus</a:t>
            </a:r>
            <a:br>
              <a:rPr lang="de-DE" alt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6167-F9C8-4C2E-8E2F-0CBECF35C94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88601" y="1319753"/>
            <a:ext cx="5039406" cy="4866751"/>
          </a:xfrm>
          <a:prstGeom prst="rect">
            <a:avLst/>
          </a:prstGeom>
        </p:spPr>
        <p:txBody>
          <a:bodyPr/>
          <a:lstStyle>
            <a:lvl1pPr marL="213122" indent="-213122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sz="15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881" indent="-217885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+mn-lt"/>
              </a:defRPr>
            </a:lvl2pPr>
            <a:lvl3pPr marL="927497" indent="-210741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3pPr>
            <a:lvl4pPr marL="1272779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75">
                <a:solidFill>
                  <a:schemeClr val="tx1"/>
                </a:solidFill>
                <a:latin typeface="Arial" charset="0"/>
              </a:defRPr>
            </a:lvl4pPr>
            <a:lvl5pPr marL="15871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5pPr>
            <a:lvl6pPr marL="19300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6pPr>
            <a:lvl7pPr marL="22729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7pPr>
            <a:lvl8pPr marL="26158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8pPr>
            <a:lvl9pPr marL="29587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9pPr>
          </a:lstStyle>
          <a:p>
            <a:pPr lvl="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1400" kern="0" dirty="0">
                <a:latin typeface="+mn-lt"/>
              </a:rPr>
              <a:t>31 – 38 mm </a:t>
            </a:r>
            <a:r>
              <a:rPr lang="de-DE" altLang="de-DE" sz="1400" kern="0" dirty="0" err="1">
                <a:latin typeface="+mn-lt"/>
              </a:rPr>
              <a:t>pituinen</a:t>
            </a:r>
            <a:r>
              <a:rPr lang="de-DE" altLang="de-DE" sz="1400" kern="0" dirty="0">
                <a:latin typeface="+mn-lt"/>
              </a:rPr>
              <a:t>; 2/3 </a:t>
            </a:r>
            <a:r>
              <a:rPr lang="de-DE" altLang="de-DE" sz="1400" kern="0" dirty="0" err="1">
                <a:latin typeface="+mn-lt"/>
              </a:rPr>
              <a:t>rustoinen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osa</a:t>
            </a:r>
            <a:r>
              <a:rPr lang="de-DE" altLang="de-DE" sz="1400" kern="0" dirty="0">
                <a:latin typeface="+mn-lt"/>
              </a:rPr>
              <a:t> 1/3 </a:t>
            </a:r>
            <a:r>
              <a:rPr lang="de-DE" altLang="de-DE" sz="1400" kern="0" dirty="0" err="1">
                <a:latin typeface="+mn-lt"/>
              </a:rPr>
              <a:t>luinen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osa</a:t>
            </a:r>
            <a:endParaRPr lang="de-DE" altLang="de-DE" sz="1400" kern="0" dirty="0">
              <a:latin typeface="+mn-lt"/>
            </a:endParaRPr>
          </a:p>
          <a:p>
            <a:pPr marL="1101329" lvl="3" indent="0">
              <a:buClr>
                <a:schemeClr val="accent6"/>
              </a:buClr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1400" kern="0" dirty="0" err="1">
                <a:latin typeface="+mn-lt"/>
              </a:rPr>
              <a:t>Tehtävänä</a:t>
            </a:r>
            <a:r>
              <a:rPr lang="de-DE" altLang="de-DE" sz="1400" kern="0" dirty="0">
                <a:latin typeface="+mn-lt"/>
              </a:rPr>
              <a:t> mm. </a:t>
            </a:r>
            <a:r>
              <a:rPr lang="de-DE" altLang="de-DE" sz="1400" kern="0" dirty="0" err="1">
                <a:latin typeface="+mn-lt"/>
              </a:rPr>
              <a:t>paineentasaus</a:t>
            </a:r>
            <a:r>
              <a:rPr lang="de-DE" altLang="de-DE" sz="1400" kern="0" dirty="0">
                <a:latin typeface="+mn-lt"/>
              </a:rPr>
              <a:t>, </a:t>
            </a:r>
            <a:r>
              <a:rPr lang="de-DE" altLang="de-DE" sz="1400" kern="0" dirty="0" err="1">
                <a:latin typeface="+mn-lt"/>
              </a:rPr>
              <a:t>välikorvan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ilmastointi</a:t>
            </a:r>
            <a:r>
              <a:rPr lang="de-DE" altLang="de-DE" sz="1400" kern="0" dirty="0">
                <a:latin typeface="+mn-lt"/>
              </a:rPr>
              <a:t>, </a:t>
            </a:r>
            <a:r>
              <a:rPr lang="de-DE" altLang="de-DE" sz="1400" kern="0" dirty="0" err="1">
                <a:latin typeface="+mn-lt"/>
              </a:rPr>
              <a:t>eritteiden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poistaminen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välikorvasta</a:t>
            </a:r>
            <a:endParaRPr lang="de-DE" altLang="de-DE" sz="1400" kern="0" dirty="0">
              <a:latin typeface="+mn-lt"/>
            </a:endParaRPr>
          </a:p>
          <a:p>
            <a:pPr marL="1101329" lvl="3" indent="0">
              <a:buClr>
                <a:schemeClr val="accent6"/>
              </a:buClr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1400" kern="0" dirty="0" err="1">
                <a:latin typeface="+mn-lt"/>
              </a:rPr>
              <a:t>Avautuu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noin</a:t>
            </a:r>
            <a:r>
              <a:rPr lang="de-DE" altLang="de-DE" sz="1400" kern="0" dirty="0">
                <a:latin typeface="+mn-lt"/>
              </a:rPr>
              <a:t> 1000 </a:t>
            </a:r>
            <a:r>
              <a:rPr lang="de-DE" altLang="de-DE" sz="1400" kern="0" dirty="0" err="1">
                <a:latin typeface="+mn-lt"/>
              </a:rPr>
              <a:t>kertaa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vuorokaudessa</a:t>
            </a:r>
            <a:r>
              <a:rPr lang="de-DE" altLang="de-DE" sz="1400" kern="0" dirty="0">
                <a:latin typeface="+mn-lt"/>
              </a:rPr>
              <a:t> (</a:t>
            </a:r>
            <a:r>
              <a:rPr lang="de-DE" altLang="de-DE" sz="1400" kern="0" dirty="0" err="1">
                <a:latin typeface="+mn-lt"/>
              </a:rPr>
              <a:t>keskimäärin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kerran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minuutissa</a:t>
            </a:r>
            <a:r>
              <a:rPr lang="de-DE" altLang="de-DE" sz="1400" kern="0" dirty="0">
                <a:latin typeface="+mn-lt"/>
              </a:rPr>
              <a:t>)</a:t>
            </a:r>
          </a:p>
          <a:p>
            <a:pPr marL="1101329" lvl="3" indent="0">
              <a:buClr>
                <a:schemeClr val="accent6"/>
              </a:buClr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1400" kern="0" dirty="0" err="1">
                <a:latin typeface="+mn-lt"/>
              </a:rPr>
              <a:t>Rustoinen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osa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yleensä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yli</a:t>
            </a:r>
            <a:r>
              <a:rPr lang="de-DE" altLang="de-DE" sz="1400" kern="0" dirty="0">
                <a:latin typeface="+mn-lt"/>
              </a:rPr>
              <a:t> 20mm, </a:t>
            </a:r>
            <a:r>
              <a:rPr lang="de-DE" altLang="de-DE" sz="1400" kern="0" dirty="0" err="1">
                <a:latin typeface="+mn-lt"/>
              </a:rPr>
              <a:t>jopa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pienillä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lapsilla</a:t>
            </a:r>
            <a:endParaRPr lang="de-DE" altLang="de-DE" sz="1400" kern="0" dirty="0">
              <a:latin typeface="+mn-lt"/>
            </a:endParaRPr>
          </a:p>
          <a:p>
            <a:pPr marL="1101329" lvl="3" indent="0">
              <a:buClr>
                <a:schemeClr val="accent6"/>
              </a:buClr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1400" kern="0" dirty="0" err="1">
                <a:latin typeface="+mn-lt"/>
              </a:rPr>
              <a:t>Korvatorven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toimintahäiriöillä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näyttää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olevan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vaikutusta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monenlaisiin</a:t>
            </a:r>
            <a:r>
              <a:rPr lang="de-DE" altLang="de-DE" sz="1400" kern="0" dirty="0">
                <a:latin typeface="+mn-lt"/>
              </a:rPr>
              <a:t> </a:t>
            </a:r>
            <a:r>
              <a:rPr lang="de-DE" altLang="de-DE" sz="1400" kern="0" dirty="0" err="1">
                <a:latin typeface="+mn-lt"/>
              </a:rPr>
              <a:t>välikorvasairauksiin</a:t>
            </a:r>
            <a:endParaRPr lang="de-DE" altLang="de-DE" sz="1400" kern="0" dirty="0">
              <a:latin typeface="+mn-lt"/>
            </a:endParaRPr>
          </a:p>
          <a:p>
            <a:pPr lvl="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1400" kern="0" dirty="0" err="1"/>
              <a:t>Ongelmat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sijoittuu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korvatorven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rustoiseen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osaan</a:t>
            </a:r>
            <a:endParaRPr lang="de-DE" altLang="de-DE" sz="1400" kern="0" dirty="0"/>
          </a:p>
          <a:p>
            <a:pPr lvl="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  <a:p>
            <a:pPr marL="1101329" lvl="3" indent="0">
              <a:buClr>
                <a:schemeClr val="accent6"/>
              </a:buClr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marL="1101329" lvl="3" indent="0">
              <a:buClr>
                <a:schemeClr val="accent6"/>
              </a:buClr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marL="1468438" lvl="3" indent="0">
              <a:buClr>
                <a:schemeClr val="accent6"/>
              </a:buClr>
              <a:buFontTx/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  <a:p>
            <a:pPr marL="1468438" lvl="3" indent="0">
              <a:lnSpc>
                <a:spcPct val="150000"/>
              </a:lnSpc>
              <a:buClr>
                <a:schemeClr val="accent6"/>
              </a:buClr>
              <a:buFontTx/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67646" y="928703"/>
            <a:ext cx="860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				</a:t>
            </a:r>
            <a:r>
              <a:rPr lang="de-DE" sz="2800" dirty="0" err="1"/>
              <a:t>Perustietoa</a:t>
            </a:r>
            <a:r>
              <a:rPr lang="de-DE" sz="2800" dirty="0"/>
              <a:t> </a:t>
            </a:r>
            <a:r>
              <a:rPr lang="de-DE" sz="2800" dirty="0" err="1"/>
              <a:t>korvatorvesta</a:t>
            </a:r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2" y="741173"/>
            <a:ext cx="3380580" cy="2872598"/>
          </a:xfrm>
          <a:prstGeom prst="rect">
            <a:avLst/>
          </a:prstGeom>
        </p:spPr>
      </p:pic>
      <p:grpSp>
        <p:nvGrpSpPr>
          <p:cNvPr id="8" name="Group 2060"/>
          <p:cNvGrpSpPr>
            <a:grpSpLocks/>
          </p:cNvGrpSpPr>
          <p:nvPr/>
        </p:nvGrpSpPr>
        <p:grpSpPr bwMode="auto">
          <a:xfrm>
            <a:off x="236942" y="3613771"/>
            <a:ext cx="4203319" cy="2572733"/>
            <a:chOff x="1210" y="1810"/>
            <a:chExt cx="2654" cy="1755"/>
          </a:xfrm>
        </p:grpSpPr>
        <p:pic>
          <p:nvPicPr>
            <p:cNvPr id="9" name="Picture 9" descr="C:\Robert\Präsentationen\Eucatech\tube.bmp"/>
            <p:cNvPicPr>
              <a:picLocks noChangeAspect="1" noChangeArrowheads="1"/>
            </p:cNvPicPr>
            <p:nvPr/>
          </p:nvPicPr>
          <p:blipFill>
            <a:blip r:embed="rId3" cstate="print"/>
            <a:srcRect t="10776" b="6378"/>
            <a:stretch>
              <a:fillRect/>
            </a:stretch>
          </p:blipFill>
          <p:spPr bwMode="auto">
            <a:xfrm>
              <a:off x="1210" y="1961"/>
              <a:ext cx="2654" cy="1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hteck 7"/>
            <p:cNvSpPr>
              <a:spLocks noChangeArrowheads="1"/>
            </p:cNvSpPr>
            <p:nvPr/>
          </p:nvSpPr>
          <p:spPr bwMode="auto">
            <a:xfrm>
              <a:off x="1679" y="1810"/>
              <a:ext cx="33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  <a:buSzPct val="80000"/>
                <a:buFont typeface="Wingdings" pitchFamily="2" charset="2"/>
                <a:buNone/>
              </a:pPr>
              <a:r>
                <a:rPr lang="de-DE" sz="1200">
                  <a:solidFill>
                    <a:srgbClr val="000000"/>
                  </a:solidFill>
                  <a:latin typeface="+mj-lt"/>
                </a:rPr>
                <a:t>Child</a:t>
              </a:r>
              <a:endParaRPr lang="de-DE">
                <a:latin typeface="+mj-lt"/>
              </a:endParaRPr>
            </a:p>
          </p:txBody>
        </p:sp>
        <p:sp>
          <p:nvSpPr>
            <p:cNvPr id="11" name="Rechteck 8"/>
            <p:cNvSpPr>
              <a:spLocks noChangeArrowheads="1"/>
            </p:cNvSpPr>
            <p:nvPr/>
          </p:nvSpPr>
          <p:spPr bwMode="auto">
            <a:xfrm>
              <a:off x="2097" y="3380"/>
              <a:ext cx="836" cy="1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  <a:buSzPct val="80000"/>
                <a:buFont typeface="Wingdings" pitchFamily="2" charset="2"/>
                <a:buNone/>
              </a:pPr>
              <a:r>
                <a:rPr lang="de-DE" sz="1200" dirty="0" err="1">
                  <a:solidFill>
                    <a:srgbClr val="000000"/>
                  </a:solidFill>
                  <a:latin typeface="+mj-lt"/>
                </a:rPr>
                <a:t>Eustachian</a:t>
              </a:r>
              <a:r>
                <a:rPr lang="de-DE" sz="1200" dirty="0">
                  <a:solidFill>
                    <a:srgbClr val="000000"/>
                  </a:solidFill>
                  <a:latin typeface="+mj-lt"/>
                </a:rPr>
                <a:t> Tube</a:t>
              </a:r>
              <a:endParaRPr lang="de-DE" dirty="0">
                <a:latin typeface="+mj-lt"/>
              </a:endParaRPr>
            </a:p>
          </p:txBody>
        </p:sp>
        <p:sp>
          <p:nvSpPr>
            <p:cNvPr id="12" name="Rechteck 9"/>
            <p:cNvSpPr>
              <a:spLocks noChangeArrowheads="1"/>
            </p:cNvSpPr>
            <p:nvPr/>
          </p:nvSpPr>
          <p:spPr bwMode="auto">
            <a:xfrm>
              <a:off x="3032" y="1810"/>
              <a:ext cx="336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  <a:buSzPct val="80000"/>
                <a:buFont typeface="Wingdings" pitchFamily="2" charset="2"/>
                <a:buNone/>
              </a:pPr>
              <a:r>
                <a:rPr lang="de-DE" sz="1200">
                  <a:solidFill>
                    <a:srgbClr val="000000"/>
                  </a:solidFill>
                  <a:latin typeface="+mj-lt"/>
                </a:rPr>
                <a:t>Adult</a:t>
              </a:r>
              <a:endParaRPr lang="de-DE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03172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288" y="102366"/>
            <a:ext cx="6528895" cy="370599"/>
          </a:xfrm>
        </p:spPr>
        <p:txBody>
          <a:bodyPr/>
          <a:lstStyle/>
          <a:p>
            <a:r>
              <a:rPr lang="de-DE" altLang="de-DE" sz="2000" dirty="0"/>
              <a:t>				</a:t>
            </a:r>
            <a:r>
              <a:rPr lang="de-DE" altLang="de-DE" sz="2000" b="1" dirty="0" err="1"/>
              <a:t>Instrumentaatio</a:t>
            </a:r>
            <a:br>
              <a:rPr lang="de-DE" alt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6167-F9C8-4C2E-8E2F-0CBECF35C94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62357" y="1074288"/>
            <a:ext cx="5745192" cy="4323198"/>
          </a:xfrm>
          <a:prstGeom prst="rect">
            <a:avLst/>
          </a:prstGeom>
        </p:spPr>
        <p:txBody>
          <a:bodyPr/>
          <a:lstStyle>
            <a:lvl1pPr marL="213122" indent="-213122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sz="15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881" indent="-217885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+mn-lt"/>
              </a:defRPr>
            </a:lvl2pPr>
            <a:lvl3pPr marL="927497" indent="-210741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3pPr>
            <a:lvl4pPr marL="1272779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75">
                <a:solidFill>
                  <a:schemeClr val="tx1"/>
                </a:solidFill>
                <a:latin typeface="Arial" charset="0"/>
              </a:defRPr>
            </a:lvl4pPr>
            <a:lvl5pPr marL="15871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5pPr>
            <a:lvl6pPr marL="19300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6pPr>
            <a:lvl7pPr marL="22729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7pPr>
            <a:lvl8pPr marL="26158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8pPr>
            <a:lvl9pPr marL="29587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endParaRPr lang="en-US" sz="1400" dirty="0"/>
          </a:p>
          <a:p>
            <a:pPr marL="1101329" lvl="3" indent="0">
              <a:buClr>
                <a:schemeClr val="accent6"/>
              </a:buClr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marL="1101329" lvl="3" indent="0">
              <a:buClr>
                <a:schemeClr val="accent6"/>
              </a:buClr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marL="1468438" lvl="3" indent="0">
              <a:buClr>
                <a:schemeClr val="accent6"/>
              </a:buClr>
              <a:buFontTx/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  <a:p>
            <a:pPr marL="1468438" lvl="3" indent="0">
              <a:lnSpc>
                <a:spcPct val="150000"/>
              </a:lnSpc>
              <a:buClr>
                <a:schemeClr val="accent6"/>
              </a:buClr>
              <a:buFontTx/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67288" y="199014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de-DE" sz="1400" dirty="0"/>
          </a:p>
          <a:p>
            <a:pPr>
              <a:lnSpc>
                <a:spcPct val="150000"/>
              </a:lnSpc>
            </a:pPr>
            <a:endParaRPr lang="de-DE" sz="1400" dirty="0"/>
          </a:p>
          <a:p>
            <a:pPr>
              <a:lnSpc>
                <a:spcPct val="150000"/>
              </a:lnSpc>
            </a:pPr>
            <a:endParaRPr lang="de-DE" sz="1400" dirty="0"/>
          </a:p>
          <a:p>
            <a:pPr>
              <a:lnSpc>
                <a:spcPct val="150000"/>
              </a:lnSpc>
            </a:pPr>
            <a:endParaRPr lang="de-DE" sz="1400" dirty="0"/>
          </a:p>
        </p:txBody>
      </p:sp>
      <p:pic>
        <p:nvPicPr>
          <p:cNvPr id="10" name="Grafik 11" descr="80-806-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288" y="1106034"/>
            <a:ext cx="4445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3" descr="CRW_095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921" y="4168801"/>
            <a:ext cx="2216884" cy="221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X:\Flyer_und_Mehrseiter\Bielefelder Ballonkatheter\Bildmaterial\Stick_Theis\gegenueberstellung_ohne beschriftu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87" r="31480"/>
          <a:stretch>
            <a:fillRect/>
          </a:stretch>
        </p:blipFill>
        <p:spPr bwMode="auto">
          <a:xfrm rot="17390915">
            <a:off x="2415488" y="2673053"/>
            <a:ext cx="1405627" cy="219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iruutu 5"/>
          <p:cNvSpPr txBox="1"/>
          <p:nvPr/>
        </p:nvSpPr>
        <p:spPr>
          <a:xfrm>
            <a:off x="4739288" y="3567353"/>
            <a:ext cx="176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*Täyttöpumppu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4739288" y="4906599"/>
            <a:ext cx="423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*Instrumenttien huolto- ja säilytyskori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4760300" y="1289774"/>
            <a:ext cx="289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*Instrumentti katetrin viemiseen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4739287" y="2528398"/>
            <a:ext cx="293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*Pallokatetri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" y="2252966"/>
            <a:ext cx="4512628" cy="8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70523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154" y="55232"/>
            <a:ext cx="6528895" cy="370599"/>
          </a:xfrm>
        </p:spPr>
        <p:txBody>
          <a:bodyPr/>
          <a:lstStyle/>
          <a:p>
            <a:r>
              <a:rPr lang="de-DE" altLang="de-DE" dirty="0"/>
              <a:t>				</a:t>
            </a:r>
            <a:r>
              <a:rPr lang="de-DE" altLang="de-DE" sz="2000" b="1" dirty="0" err="1"/>
              <a:t>Instrumentaatio</a:t>
            </a:r>
            <a:br>
              <a:rPr lang="de-DE" alt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6167-F9C8-4C2E-8E2F-0CBECF35C94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62357" y="1074288"/>
            <a:ext cx="5745192" cy="4323198"/>
          </a:xfrm>
          <a:prstGeom prst="rect">
            <a:avLst/>
          </a:prstGeom>
        </p:spPr>
        <p:txBody>
          <a:bodyPr/>
          <a:lstStyle>
            <a:lvl1pPr marL="213122" indent="-213122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sz="15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881" indent="-217885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+mn-lt"/>
              </a:defRPr>
            </a:lvl2pPr>
            <a:lvl3pPr marL="927497" indent="-210741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3pPr>
            <a:lvl4pPr marL="1272779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75">
                <a:solidFill>
                  <a:schemeClr val="tx1"/>
                </a:solidFill>
                <a:latin typeface="Arial" charset="0"/>
              </a:defRPr>
            </a:lvl4pPr>
            <a:lvl5pPr marL="15871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5pPr>
            <a:lvl6pPr marL="19300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6pPr>
            <a:lvl7pPr marL="22729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7pPr>
            <a:lvl8pPr marL="26158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8pPr>
            <a:lvl9pPr marL="29587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endParaRPr lang="en-US" sz="1400" dirty="0"/>
          </a:p>
          <a:p>
            <a:pPr marL="1101329" lvl="3" indent="0">
              <a:buClr>
                <a:schemeClr val="accent6"/>
              </a:buClr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marL="1101329" lvl="3" indent="0">
              <a:buClr>
                <a:schemeClr val="accent6"/>
              </a:buClr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marL="1468438" lvl="3" indent="0">
              <a:buClr>
                <a:schemeClr val="accent6"/>
              </a:buClr>
              <a:buFontTx/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  <a:p>
            <a:pPr marL="1468438" lvl="3" indent="0">
              <a:lnSpc>
                <a:spcPct val="150000"/>
              </a:lnSpc>
              <a:buClr>
                <a:schemeClr val="accent6"/>
              </a:buClr>
              <a:buFontTx/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1800" kern="0" dirty="0">
                <a:latin typeface="+mj-lt"/>
              </a:rPr>
              <a:t>3 </a:t>
            </a:r>
            <a:r>
              <a:rPr lang="de-DE" altLang="de-DE" sz="1800" kern="0" dirty="0" err="1">
                <a:latin typeface="+mj-lt"/>
              </a:rPr>
              <a:t>erilaista</a:t>
            </a:r>
            <a:r>
              <a:rPr lang="de-DE" altLang="de-DE" sz="1800" kern="0" dirty="0">
                <a:latin typeface="+mj-lt"/>
              </a:rPr>
              <a:t> </a:t>
            </a:r>
            <a:r>
              <a:rPr lang="de-DE" altLang="de-DE" sz="1800" kern="0" dirty="0" err="1">
                <a:latin typeface="+mj-lt"/>
              </a:rPr>
              <a:t>kärkeä</a:t>
            </a:r>
            <a:r>
              <a:rPr lang="de-DE" altLang="de-DE" sz="1800" kern="0" dirty="0">
                <a:latin typeface="+mj-lt"/>
              </a:rPr>
              <a:t>, 30</a:t>
            </a:r>
            <a:r>
              <a:rPr lang="de-DE" altLang="de-DE" sz="1800" kern="0" dirty="0">
                <a:latin typeface="+mj-lt"/>
                <a:cs typeface="Times New Roman" panose="02020603050405020304" pitchFamily="18" charset="0"/>
              </a:rPr>
              <a:t>˚, 45˚ ja 70</a:t>
            </a:r>
            <a:r>
              <a:rPr lang="de-DE" altLang="de-DE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˚</a:t>
            </a:r>
          </a:p>
          <a:p>
            <a:pPr lvl="3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1800" kern="0" dirty="0">
                <a:latin typeface="+mj-lt"/>
                <a:cs typeface="Times New Roman" panose="02020603050405020304" pitchFamily="18" charset="0"/>
              </a:rPr>
              <a:t>45-asteen </a:t>
            </a:r>
            <a:r>
              <a:rPr lang="de-DE" altLang="de-DE" sz="1800" kern="0" dirty="0" err="1">
                <a:latin typeface="+mj-lt"/>
                <a:cs typeface="Times New Roman" panose="02020603050405020304" pitchFamily="18" charset="0"/>
              </a:rPr>
              <a:t>kärki</a:t>
            </a:r>
            <a:r>
              <a:rPr lang="de-DE" altLang="de-DE" sz="1800" kern="0" dirty="0">
                <a:latin typeface="+mj-lt"/>
                <a:cs typeface="Times New Roman" panose="02020603050405020304" pitchFamily="18" charset="0"/>
              </a:rPr>
              <a:t> on </a:t>
            </a:r>
            <a:r>
              <a:rPr lang="de-DE" altLang="de-DE" sz="1800" kern="0" dirty="0" err="1">
                <a:latin typeface="+mj-lt"/>
                <a:cs typeface="Times New Roman" panose="02020603050405020304" pitchFamily="18" charset="0"/>
              </a:rPr>
              <a:t>käytetyin</a:t>
            </a:r>
            <a:r>
              <a:rPr lang="de-DE" altLang="de-DE" sz="18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altLang="de-DE" sz="1800" kern="0" dirty="0" err="1">
                <a:latin typeface="+mj-lt"/>
                <a:cs typeface="Times New Roman" panose="02020603050405020304" pitchFamily="18" charset="0"/>
              </a:rPr>
              <a:t>malli</a:t>
            </a:r>
            <a:endParaRPr lang="de-DE" altLang="de-DE" sz="1800" kern="0" dirty="0">
              <a:latin typeface="+mj-lt"/>
            </a:endParaRPr>
          </a:p>
        </p:txBody>
      </p:sp>
      <p:pic>
        <p:nvPicPr>
          <p:cNvPr id="10" name="Grafik 11" descr="80-806-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505" y="854904"/>
            <a:ext cx="5946555" cy="113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2" y="4699001"/>
            <a:ext cx="4159852" cy="1525952"/>
          </a:xfrm>
          <a:prstGeom prst="rect">
            <a:avLst/>
          </a:prstGeom>
        </p:spPr>
      </p:pic>
      <p:pic>
        <p:nvPicPr>
          <p:cNvPr id="20" name="Grafik 19" descr="rot_schwarz_gelb_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014" y="2966945"/>
            <a:ext cx="4038592" cy="125317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111" y="4791187"/>
            <a:ext cx="3603724" cy="1212598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1749287" y="1932495"/>
            <a:ext cx="4903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Instrumentti kasattuna, mekanismin avulla katetria voi viedä ainoastaan 35mm ohi kärjen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63783" y="5847161"/>
            <a:ext cx="3498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Ohuemmat kärkikappaleet saatavilla erikseen</a:t>
            </a:r>
          </a:p>
        </p:txBody>
      </p:sp>
      <p:cxnSp>
        <p:nvCxnSpPr>
          <p:cNvPr id="12" name="Suora nuoliyhdysviiva 11"/>
          <p:cNvCxnSpPr/>
          <p:nvPr/>
        </p:nvCxnSpPr>
        <p:spPr bwMode="auto">
          <a:xfrm>
            <a:off x="3459637" y="1159497"/>
            <a:ext cx="320511" cy="131975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uora nuoliyhdysviiva 16"/>
          <p:cNvCxnSpPr/>
          <p:nvPr/>
        </p:nvCxnSpPr>
        <p:spPr bwMode="auto">
          <a:xfrm flipV="1">
            <a:off x="-1244338" y="1885361"/>
            <a:ext cx="0" cy="47134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uora nuoliyhdysviiva 18"/>
          <p:cNvCxnSpPr/>
          <p:nvPr/>
        </p:nvCxnSpPr>
        <p:spPr bwMode="auto">
          <a:xfrm>
            <a:off x="3233394" y="988445"/>
            <a:ext cx="311085" cy="29559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kstiruutu 22"/>
          <p:cNvSpPr txBox="1"/>
          <p:nvPr/>
        </p:nvSpPr>
        <p:spPr>
          <a:xfrm>
            <a:off x="2488676" y="754144"/>
            <a:ext cx="1476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kiinnitysrengas</a:t>
            </a:r>
          </a:p>
        </p:txBody>
      </p:sp>
      <p:cxnSp>
        <p:nvCxnSpPr>
          <p:cNvPr id="25" name="Suora nuoliyhdysviiva 24"/>
          <p:cNvCxnSpPr/>
          <p:nvPr/>
        </p:nvCxnSpPr>
        <p:spPr bwMode="auto">
          <a:xfrm flipH="1" flipV="1">
            <a:off x="5202936" y="1728216"/>
            <a:ext cx="1152144" cy="722376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uora nuoliyhdysviiva 26"/>
          <p:cNvCxnSpPr/>
          <p:nvPr/>
        </p:nvCxnSpPr>
        <p:spPr bwMode="auto">
          <a:xfrm flipH="1" flipV="1">
            <a:off x="5202936" y="1728216"/>
            <a:ext cx="1033272" cy="78905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kstiruutu 27"/>
          <p:cNvSpPr txBox="1"/>
          <p:nvPr/>
        </p:nvSpPr>
        <p:spPr>
          <a:xfrm>
            <a:off x="6355080" y="2450592"/>
            <a:ext cx="167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lukkoruuvi</a:t>
            </a:r>
          </a:p>
        </p:txBody>
      </p:sp>
    </p:spTree>
    <p:extLst>
      <p:ext uri="{BB962C8B-B14F-4D97-AF65-F5344CB8AC3E}">
        <p14:creationId xmlns:p14="http://schemas.microsoft.com/office/powerpoint/2010/main" val="184901455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X:\Bilddaten\zeichnungen\Zeichnung_Katheterspitze_mit_Maßen.jpg"/>
          <p:cNvPicPr>
            <a:picLocks noChangeAspect="1" noChangeArrowheads="1"/>
          </p:cNvPicPr>
          <p:nvPr/>
        </p:nvPicPr>
        <p:blipFill>
          <a:blip r:embed="rId2" cstate="print"/>
          <a:srcRect t="13145" b="27368"/>
          <a:stretch>
            <a:fillRect/>
          </a:stretch>
        </p:blipFill>
        <p:spPr bwMode="auto">
          <a:xfrm>
            <a:off x="371475" y="2318172"/>
            <a:ext cx="83486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3136900" y="2067347"/>
            <a:ext cx="170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 err="1">
                <a:solidFill>
                  <a:schemeClr val="accent2"/>
                </a:solidFill>
                <a:latin typeface="Calibri" pitchFamily="34" charset="0"/>
              </a:rPr>
              <a:t>Pallon</a:t>
            </a:r>
            <a:r>
              <a:rPr lang="de-DE" sz="1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1000" dirty="0" err="1">
                <a:solidFill>
                  <a:schemeClr val="accent2"/>
                </a:solidFill>
                <a:latin typeface="Calibri" pitchFamily="34" charset="0"/>
              </a:rPr>
              <a:t>pituus</a:t>
            </a:r>
            <a:r>
              <a:rPr lang="de-DE" sz="1000" dirty="0">
                <a:solidFill>
                  <a:schemeClr val="accent2"/>
                </a:solidFill>
                <a:latin typeface="Calibri" pitchFamily="34" charset="0"/>
              </a:rPr>
              <a:t> 20 mm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2476500" y="2918247"/>
            <a:ext cx="2768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 dirty="0" err="1">
                <a:solidFill>
                  <a:schemeClr val="accent2"/>
                </a:solidFill>
                <a:latin typeface="Calibri" pitchFamily="34" charset="0"/>
              </a:rPr>
              <a:t>Halkaisija</a:t>
            </a:r>
            <a:endParaRPr lang="de-DE" sz="1000" dirty="0">
              <a:solidFill>
                <a:schemeClr val="accent2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</a:rPr>
              <a:t>3.00 mm (6 bar) – 3.28 mm (10 bar)</a:t>
            </a:r>
          </a:p>
        </p:txBody>
      </p:sp>
      <p:grpSp>
        <p:nvGrpSpPr>
          <p:cNvPr id="37893" name="Group 11"/>
          <p:cNvGrpSpPr>
            <a:grpSpLocks/>
          </p:cNvGrpSpPr>
          <p:nvPr/>
        </p:nvGrpSpPr>
        <p:grpSpPr bwMode="auto">
          <a:xfrm>
            <a:off x="190500" y="4427961"/>
            <a:ext cx="8670925" cy="1223963"/>
            <a:chOff x="120" y="784"/>
            <a:chExt cx="5462" cy="771"/>
          </a:xfrm>
        </p:grpSpPr>
        <p:grpSp>
          <p:nvGrpSpPr>
            <p:cNvPr id="37904" name="Group 12"/>
            <p:cNvGrpSpPr>
              <a:grpSpLocks/>
            </p:cNvGrpSpPr>
            <p:nvPr/>
          </p:nvGrpSpPr>
          <p:grpSpPr bwMode="auto">
            <a:xfrm>
              <a:off x="144" y="935"/>
              <a:ext cx="5438" cy="534"/>
              <a:chOff x="144" y="935"/>
              <a:chExt cx="5438" cy="534"/>
            </a:xfrm>
          </p:grpSpPr>
          <p:pic>
            <p:nvPicPr>
              <p:cNvPr id="37909" name="Picture 13" descr="X:\Flyer_und_Mehrseiter\Bielefelder Ballonkatheter\Präsentationsbilder\Zeichnung_BET_Katheter_mit_Massen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6237" b="41328"/>
              <a:stretch>
                <a:fillRect/>
              </a:stretch>
            </p:blipFill>
            <p:spPr bwMode="auto">
              <a:xfrm>
                <a:off x="144" y="935"/>
                <a:ext cx="539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10" name="Picture 14" descr="X:\Flyer_und_Mehrseiter\Bielefelder Ballonkatheter\Präsentationsbilder\Zeichnung_BET_Katheter_mit_Massen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93727" b="-19188"/>
              <a:stretch>
                <a:fillRect/>
              </a:stretch>
            </p:blipFill>
            <p:spPr bwMode="auto">
              <a:xfrm>
                <a:off x="184" y="1331"/>
                <a:ext cx="5398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7905" name="Group 15"/>
            <p:cNvGrpSpPr>
              <a:grpSpLocks/>
            </p:cNvGrpSpPr>
            <p:nvPr/>
          </p:nvGrpSpPr>
          <p:grpSpPr bwMode="auto">
            <a:xfrm>
              <a:off x="120" y="784"/>
              <a:ext cx="3032" cy="771"/>
              <a:chOff x="120" y="760"/>
              <a:chExt cx="3032" cy="771"/>
            </a:xfrm>
          </p:grpSpPr>
          <p:sp>
            <p:nvSpPr>
              <p:cNvPr id="37906" name="Text Box 16"/>
              <p:cNvSpPr txBox="1">
                <a:spLocks noChangeArrowheads="1"/>
              </p:cNvSpPr>
              <p:nvPr/>
            </p:nvSpPr>
            <p:spPr bwMode="auto">
              <a:xfrm>
                <a:off x="1976" y="760"/>
                <a:ext cx="117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 err="1">
                    <a:solidFill>
                      <a:schemeClr val="accent2"/>
                    </a:solidFill>
                    <a:latin typeface="Calibri" pitchFamily="34" charset="0"/>
                  </a:rPr>
                  <a:t>Pituus</a:t>
                </a:r>
                <a:r>
                  <a:rPr lang="de-DE" sz="1000" dirty="0">
                    <a:solidFill>
                      <a:schemeClr val="accent2"/>
                    </a:solidFill>
                    <a:latin typeface="Calibri" pitchFamily="34" charset="0"/>
                  </a:rPr>
                  <a:t> 40 cm</a:t>
                </a:r>
              </a:p>
            </p:txBody>
          </p:sp>
          <p:sp>
            <p:nvSpPr>
              <p:cNvPr id="37907" name="Text Box 17"/>
              <p:cNvSpPr txBox="1">
                <a:spLocks noChangeArrowheads="1"/>
              </p:cNvSpPr>
              <p:nvPr/>
            </p:nvSpPr>
            <p:spPr bwMode="auto">
              <a:xfrm>
                <a:off x="120" y="1128"/>
                <a:ext cx="1329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 err="1">
                    <a:solidFill>
                      <a:schemeClr val="accent2"/>
                    </a:solidFill>
                    <a:latin typeface="Calibri" pitchFamily="34" charset="0"/>
                  </a:rPr>
                  <a:t>Laajennusosan</a:t>
                </a:r>
                <a:r>
                  <a:rPr lang="de-DE" sz="1000" dirty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de-DE" sz="1000" dirty="0" err="1">
                    <a:solidFill>
                      <a:schemeClr val="accent2"/>
                    </a:solidFill>
                    <a:latin typeface="Calibri" pitchFamily="34" charset="0"/>
                  </a:rPr>
                  <a:t>koko</a:t>
                </a:r>
                <a:r>
                  <a:rPr lang="de-DE" sz="1000" dirty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de-DE" sz="1000" dirty="0" err="1">
                    <a:solidFill>
                      <a:schemeClr val="accent2"/>
                    </a:solidFill>
                    <a:latin typeface="Calibri" pitchFamily="34" charset="0"/>
                  </a:rPr>
                  <a:t>pituus</a:t>
                </a:r>
                <a:r>
                  <a:rPr lang="de-DE" sz="1000" dirty="0">
                    <a:solidFill>
                      <a:schemeClr val="accent2"/>
                    </a:solidFill>
                    <a:latin typeface="Calibri" pitchFamily="34" charset="0"/>
                  </a:rPr>
                  <a:t> 35 mm</a:t>
                </a:r>
              </a:p>
            </p:txBody>
          </p:sp>
          <p:sp>
            <p:nvSpPr>
              <p:cNvPr id="37908" name="Text Box 18"/>
              <p:cNvSpPr txBox="1">
                <a:spLocks noChangeArrowheads="1"/>
              </p:cNvSpPr>
              <p:nvPr/>
            </p:nvSpPr>
            <p:spPr bwMode="auto">
              <a:xfrm>
                <a:off x="1920" y="1376"/>
                <a:ext cx="117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 err="1">
                    <a:solidFill>
                      <a:schemeClr val="accent2"/>
                    </a:solidFill>
                    <a:latin typeface="Calibri" pitchFamily="34" charset="0"/>
                  </a:rPr>
                  <a:t>Työskentelypituus</a:t>
                </a:r>
                <a:r>
                  <a:rPr lang="de-DE" sz="1000" dirty="0">
                    <a:solidFill>
                      <a:schemeClr val="accent2"/>
                    </a:solidFill>
                    <a:latin typeface="Calibri" pitchFamily="34" charset="0"/>
                  </a:rPr>
                  <a:t> 35,5cm</a:t>
                </a:r>
              </a:p>
            </p:txBody>
          </p:sp>
        </p:grpSp>
      </p:grpSp>
      <p:sp>
        <p:nvSpPr>
          <p:cNvPr id="37894" name="Line 20"/>
          <p:cNvSpPr>
            <a:spLocks noChangeShapeType="1"/>
          </p:cNvSpPr>
          <p:nvPr/>
        </p:nvSpPr>
        <p:spPr bwMode="auto">
          <a:xfrm flipV="1">
            <a:off x="1193800" y="2867447"/>
            <a:ext cx="10033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7895" name="Line 22"/>
          <p:cNvSpPr>
            <a:spLocks noChangeShapeType="1"/>
          </p:cNvSpPr>
          <p:nvPr/>
        </p:nvSpPr>
        <p:spPr bwMode="auto">
          <a:xfrm flipV="1">
            <a:off x="5892800" y="2715047"/>
            <a:ext cx="25400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7896" name="Line 23"/>
          <p:cNvSpPr>
            <a:spLocks noChangeShapeType="1"/>
          </p:cNvSpPr>
          <p:nvPr/>
        </p:nvSpPr>
        <p:spPr bwMode="auto">
          <a:xfrm flipH="1" flipV="1">
            <a:off x="7340600" y="2715047"/>
            <a:ext cx="1270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7897" name="Text Box 24"/>
          <p:cNvSpPr txBox="1">
            <a:spLocks noChangeArrowheads="1"/>
          </p:cNvSpPr>
          <p:nvPr/>
        </p:nvSpPr>
        <p:spPr bwMode="auto">
          <a:xfrm>
            <a:off x="609600" y="3654847"/>
            <a:ext cx="116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</a:rPr>
              <a:t>Polyamid</a:t>
            </a:r>
          </a:p>
        </p:txBody>
      </p:sp>
      <p:sp>
        <p:nvSpPr>
          <p:cNvPr id="37898" name="Text Box 25"/>
          <p:cNvSpPr txBox="1">
            <a:spLocks noChangeArrowheads="1"/>
          </p:cNvSpPr>
          <p:nvPr/>
        </p:nvSpPr>
        <p:spPr bwMode="auto">
          <a:xfrm>
            <a:off x="5232400" y="3731047"/>
            <a:ext cx="1485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>
                <a:solidFill>
                  <a:schemeClr val="accent2"/>
                </a:solidFill>
                <a:latin typeface="Calibri" pitchFamily="34" charset="0"/>
              </a:rPr>
              <a:t>Platinum / Iridium, </a:t>
            </a:r>
            <a:r>
              <a:rPr lang="de-DE" sz="1000" dirty="0" err="1">
                <a:solidFill>
                  <a:schemeClr val="accent2"/>
                </a:solidFill>
                <a:latin typeface="Calibri" pitchFamily="34" charset="0"/>
              </a:rPr>
              <a:t>radiologiset</a:t>
            </a:r>
            <a:r>
              <a:rPr lang="de-DE" sz="1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1000" dirty="0" err="1">
                <a:solidFill>
                  <a:schemeClr val="accent2"/>
                </a:solidFill>
                <a:latin typeface="Calibri" pitchFamily="34" charset="0"/>
              </a:rPr>
              <a:t>markkeerit</a:t>
            </a:r>
            <a:endParaRPr lang="de-DE" sz="10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7899" name="Text Box 26"/>
          <p:cNvSpPr txBox="1">
            <a:spLocks noChangeArrowheads="1"/>
          </p:cNvSpPr>
          <p:nvPr/>
        </p:nvSpPr>
        <p:spPr bwMode="auto">
          <a:xfrm>
            <a:off x="7162800" y="3781847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 err="1">
                <a:solidFill>
                  <a:schemeClr val="accent2"/>
                </a:solidFill>
                <a:latin typeface="Calibri" pitchFamily="34" charset="0"/>
              </a:rPr>
              <a:t>Teräsohjain</a:t>
            </a:r>
            <a:br>
              <a:rPr lang="de-DE" sz="1000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de-DE" sz="1000" dirty="0">
                <a:solidFill>
                  <a:schemeClr val="accent2"/>
                </a:solidFill>
                <a:latin typeface="Calibri" pitchFamily="34" charset="0"/>
              </a:rPr>
              <a:t>PTFE-</a:t>
            </a:r>
            <a:r>
              <a:rPr lang="de-DE" sz="1000" dirty="0" err="1">
                <a:solidFill>
                  <a:schemeClr val="accent2"/>
                </a:solidFill>
                <a:latin typeface="Calibri" pitchFamily="34" charset="0"/>
              </a:rPr>
              <a:t>kuorella</a:t>
            </a:r>
            <a:endParaRPr lang="de-DE" sz="1000" dirty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31" name="Gerade Verbindung mit Pfeil 30"/>
          <p:cNvCxnSpPr/>
          <p:nvPr/>
        </p:nvCxnSpPr>
        <p:spPr bwMode="auto">
          <a:xfrm flipV="1">
            <a:off x="347663" y="1770485"/>
            <a:ext cx="5924550" cy="12700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accent6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7901" name="Text Box 7"/>
          <p:cNvSpPr txBox="1">
            <a:spLocks noChangeArrowheads="1"/>
          </p:cNvSpPr>
          <p:nvPr/>
        </p:nvSpPr>
        <p:spPr bwMode="auto">
          <a:xfrm>
            <a:off x="3108325" y="1497435"/>
            <a:ext cx="19915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 err="1">
                <a:solidFill>
                  <a:srgbClr val="FF0000"/>
                </a:solidFill>
                <a:latin typeface="Calibri" pitchFamily="34" charset="0"/>
              </a:rPr>
              <a:t>Laajennusosan</a:t>
            </a:r>
            <a:r>
              <a:rPr lang="de-DE" sz="1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sz="1000" dirty="0" err="1">
                <a:solidFill>
                  <a:srgbClr val="FF0000"/>
                </a:solidFill>
                <a:latin typeface="Calibri" pitchFamily="34" charset="0"/>
              </a:rPr>
              <a:t>koko</a:t>
            </a:r>
            <a:r>
              <a:rPr lang="de-DE" sz="1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sz="1000" dirty="0" err="1">
                <a:solidFill>
                  <a:srgbClr val="FF0000"/>
                </a:solidFill>
                <a:latin typeface="Calibri" pitchFamily="34" charset="0"/>
              </a:rPr>
              <a:t>pituus</a:t>
            </a:r>
            <a:r>
              <a:rPr lang="de-DE" sz="1000" dirty="0">
                <a:solidFill>
                  <a:srgbClr val="FF0000"/>
                </a:solidFill>
                <a:latin typeface="Calibri" pitchFamily="34" charset="0"/>
              </a:rPr>
              <a:t> 35 mm</a:t>
            </a:r>
          </a:p>
        </p:txBody>
      </p:sp>
      <p:sp>
        <p:nvSpPr>
          <p:cNvPr id="26" name="Rectangle 2"/>
          <p:cNvSpPr txBox="1">
            <a:spLocks/>
          </p:cNvSpPr>
          <p:nvPr/>
        </p:nvSpPr>
        <p:spPr bwMode="auto">
          <a:xfrm>
            <a:off x="91025" y="963332"/>
            <a:ext cx="9165117" cy="53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345763" y="371406"/>
            <a:ext cx="1534394" cy="560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de-DE" b="1" dirty="0" err="1"/>
              <a:t>Pallokatetri</a:t>
            </a:r>
            <a:endParaRPr lang="de-DE" b="1" dirty="0"/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124154" y="102366"/>
            <a:ext cx="6528895" cy="370599"/>
          </a:xfrm>
          <a:prstGeom prst="rect">
            <a:avLst/>
          </a:prstGeom>
        </p:spPr>
        <p:txBody>
          <a:bodyPr/>
          <a:lstStyle>
            <a:lvl1pPr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FagoNoRegular-Roman" pitchFamily="2" charset="0"/>
              </a:defRPr>
            </a:lvl2pPr>
            <a:lvl3pPr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FagoNoRegular-Roman" pitchFamily="2" charset="0"/>
              </a:defRPr>
            </a:lvl3pPr>
            <a:lvl4pPr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FagoNoRegular-Roman" pitchFamily="2" charset="0"/>
              </a:defRPr>
            </a:lvl4pPr>
            <a:lvl5pPr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FagoNoRegular-Roman" pitchFamily="2" charset="0"/>
              </a:defRPr>
            </a:lvl5pPr>
            <a:lvl6pPr marL="342900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FagoNoRegular-Roman" pitchFamily="2" charset="0"/>
              </a:defRPr>
            </a:lvl6pPr>
            <a:lvl7pPr marL="685800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FagoNoRegular-Roman" pitchFamily="2" charset="0"/>
              </a:defRPr>
            </a:lvl7pPr>
            <a:lvl8pPr marL="1028700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FagoNoRegular-Roman" pitchFamily="2" charset="0"/>
              </a:defRPr>
            </a:lvl8pPr>
            <a:lvl9pPr marL="1371600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FagoNoRegular-Roman" pitchFamily="2" charset="0"/>
              </a:defRPr>
            </a:lvl9pPr>
          </a:lstStyle>
          <a:p>
            <a:r>
              <a:rPr lang="de-DE" altLang="de-DE" kern="0" dirty="0"/>
              <a:t>					</a:t>
            </a:r>
            <a:r>
              <a:rPr lang="de-DE" altLang="de-DE" kern="0" dirty="0" err="1"/>
              <a:t>Instrumentaatio</a:t>
            </a:r>
            <a:br>
              <a:rPr lang="de-DE" altLang="de-DE" kern="0" dirty="0"/>
            </a:br>
            <a:endParaRPr lang="de-DE" kern="0" dirty="0"/>
          </a:p>
        </p:txBody>
      </p:sp>
      <p:sp>
        <p:nvSpPr>
          <p:cNvPr id="3" name="Tekstiruutu 2"/>
          <p:cNvSpPr txBox="1"/>
          <p:nvPr/>
        </p:nvSpPr>
        <p:spPr>
          <a:xfrm>
            <a:off x="371475" y="5731497"/>
            <a:ext cx="834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Pallon päällä on pieni silikonisuoja paketista poistettaessa, samoin katetrin sisällä tukilanka, poista ne ennen kuin viet katetrin instrumentin sisälle.</a:t>
            </a:r>
          </a:p>
        </p:txBody>
      </p:sp>
    </p:spTree>
    <p:extLst>
      <p:ext uri="{BB962C8B-B14F-4D97-AF65-F5344CB8AC3E}">
        <p14:creationId xmlns:p14="http://schemas.microsoft.com/office/powerpoint/2010/main" val="5371557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dirty="0"/>
              <a:t>				</a:t>
            </a:r>
            <a:r>
              <a:rPr lang="de-DE" sz="2000" b="1" dirty="0" err="1"/>
              <a:t>Instrumentaatio</a:t>
            </a:r>
            <a:endParaRPr lang="de-DE" sz="20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6167-F9C8-4C2E-8E2F-0CBECF35C94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62357" y="1074288"/>
            <a:ext cx="5745192" cy="4323198"/>
          </a:xfrm>
          <a:prstGeom prst="rect">
            <a:avLst/>
          </a:prstGeom>
        </p:spPr>
        <p:txBody>
          <a:bodyPr/>
          <a:lstStyle>
            <a:lvl1pPr marL="213122" indent="-213122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sz="15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881" indent="-217885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+mn-lt"/>
              </a:defRPr>
            </a:lvl2pPr>
            <a:lvl3pPr marL="927497" indent="-210741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3pPr>
            <a:lvl4pPr marL="1272779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75">
                <a:solidFill>
                  <a:schemeClr val="tx1"/>
                </a:solidFill>
                <a:latin typeface="Arial" charset="0"/>
              </a:defRPr>
            </a:lvl4pPr>
            <a:lvl5pPr marL="15871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5pPr>
            <a:lvl6pPr marL="19300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6pPr>
            <a:lvl7pPr marL="22729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7pPr>
            <a:lvl8pPr marL="26158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8pPr>
            <a:lvl9pPr marL="29587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endParaRPr lang="en-US" sz="1400" dirty="0"/>
          </a:p>
          <a:p>
            <a:pPr marL="1101329" lvl="3" indent="0">
              <a:buClr>
                <a:schemeClr val="accent6"/>
              </a:buClr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marL="1101329" lvl="3" indent="0">
              <a:buClr>
                <a:schemeClr val="accent6"/>
              </a:buClr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marL="1468438" lvl="3" indent="0">
              <a:buClr>
                <a:schemeClr val="accent6"/>
              </a:buClr>
              <a:buFontTx/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  <a:p>
            <a:pPr marL="1468438" lvl="3" indent="0">
              <a:lnSpc>
                <a:spcPct val="150000"/>
              </a:lnSpc>
              <a:buClr>
                <a:schemeClr val="accent6"/>
              </a:buClr>
              <a:buFontTx/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341820" y="583164"/>
            <a:ext cx="2635126" cy="55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de-DE" b="1" dirty="0" err="1"/>
              <a:t>Painepumppu</a:t>
            </a:r>
            <a:endParaRPr lang="de-DE" b="1" dirty="0"/>
          </a:p>
        </p:txBody>
      </p:sp>
      <p:grpSp>
        <p:nvGrpSpPr>
          <p:cNvPr id="19" name="Gruppieren 13"/>
          <p:cNvGrpSpPr>
            <a:grpSpLocks/>
          </p:cNvGrpSpPr>
          <p:nvPr/>
        </p:nvGrpSpPr>
        <p:grpSpPr bwMode="auto">
          <a:xfrm>
            <a:off x="1851149" y="1447403"/>
            <a:ext cx="6149851" cy="3950083"/>
            <a:chOff x="1941512" y="1014413"/>
            <a:chExt cx="7504601" cy="5294312"/>
          </a:xfrm>
        </p:grpSpPr>
        <p:pic>
          <p:nvPicPr>
            <p:cNvPr id="23" name="Picture 21" descr="X:\Flyer_und_Mehrseiter\Bielefelder Ballonkatheter\Bildmaterial\Stick_Theis\gegenueberstellung_ohne beschriftung.jpg"/>
            <p:cNvPicPr>
              <a:picLocks noChangeAspect="1" noChangeArrowheads="1"/>
            </p:cNvPicPr>
            <p:nvPr/>
          </p:nvPicPr>
          <p:blipFill>
            <a:blip r:embed="rId2" cstate="print"/>
            <a:srcRect l="28787" r="31480"/>
            <a:stretch>
              <a:fillRect/>
            </a:stretch>
          </p:blipFill>
          <p:spPr bwMode="auto">
            <a:xfrm>
              <a:off x="3503613" y="1014413"/>
              <a:ext cx="2976562" cy="529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129213" y="1271588"/>
              <a:ext cx="1651980" cy="453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 err="1">
                  <a:latin typeface="+mj-lt"/>
                </a:rPr>
                <a:t>Asteikko</a:t>
              </a:r>
              <a:endParaRPr lang="de-DE" sz="1600" dirty="0">
                <a:latin typeface="+mj-lt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5529545" y="1813278"/>
              <a:ext cx="3098800" cy="78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 err="1">
                  <a:latin typeface="+mj-lt"/>
                </a:rPr>
                <a:t>Läpinäkyvä</a:t>
              </a:r>
              <a:r>
                <a:rPr lang="de-DE" sz="1600" dirty="0">
                  <a:latin typeface="+mj-lt"/>
                </a:rPr>
                <a:t> </a:t>
              </a:r>
              <a:r>
                <a:rPr lang="de-DE" sz="1600" dirty="0" err="1">
                  <a:latin typeface="+mj-lt"/>
                </a:rPr>
                <a:t>säiliö</a:t>
              </a:r>
              <a:r>
                <a:rPr lang="de-DE" sz="1600" dirty="0">
                  <a:latin typeface="+mj-lt"/>
                </a:rPr>
                <a:t> 20ml </a:t>
              </a:r>
              <a:r>
                <a:rPr lang="de-DE" sz="1600" dirty="0" err="1">
                  <a:latin typeface="+mj-lt"/>
                </a:rPr>
                <a:t>tilavuudella</a:t>
              </a:r>
              <a:endParaRPr lang="de-DE" sz="1600" dirty="0">
                <a:latin typeface="+mj-lt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5696431" y="2898027"/>
              <a:ext cx="3749682" cy="1113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 err="1">
                  <a:latin typeface="+mj-lt"/>
                </a:rPr>
                <a:t>Avaus</a:t>
              </a:r>
              <a:r>
                <a:rPr lang="de-DE" sz="1600" dirty="0">
                  <a:latin typeface="+mj-lt"/>
                </a:rPr>
                <a:t>/</a:t>
              </a:r>
              <a:r>
                <a:rPr lang="de-DE" sz="1600" dirty="0" err="1">
                  <a:latin typeface="+mj-lt"/>
                </a:rPr>
                <a:t>sulkupainike</a:t>
              </a:r>
              <a:r>
                <a:rPr lang="de-DE" sz="1600" dirty="0">
                  <a:latin typeface="+mj-lt"/>
                </a:rPr>
                <a:t>, </a:t>
              </a:r>
              <a:r>
                <a:rPr lang="de-DE" sz="1600" dirty="0" err="1">
                  <a:latin typeface="+mj-lt"/>
                </a:rPr>
                <a:t>lukko</a:t>
              </a:r>
              <a:r>
                <a:rPr lang="de-DE" sz="1600" dirty="0">
                  <a:latin typeface="+mj-lt"/>
                </a:rPr>
                <a:t> on </a:t>
              </a:r>
              <a:r>
                <a:rPr lang="de-DE" sz="1600" dirty="0" err="1">
                  <a:latin typeface="+mj-lt"/>
                </a:rPr>
                <a:t>suljettu</a:t>
              </a:r>
              <a:r>
                <a:rPr lang="de-DE" sz="1600" dirty="0">
                  <a:latin typeface="+mj-lt"/>
                </a:rPr>
                <a:t> </a:t>
              </a:r>
              <a:r>
                <a:rPr lang="de-DE" sz="1600" dirty="0" err="1">
                  <a:latin typeface="+mj-lt"/>
                </a:rPr>
                <a:t>kun</a:t>
              </a:r>
              <a:r>
                <a:rPr lang="de-DE" sz="1600" dirty="0">
                  <a:latin typeface="+mj-lt"/>
                </a:rPr>
                <a:t> </a:t>
              </a:r>
              <a:r>
                <a:rPr lang="de-DE" sz="1600" dirty="0" err="1">
                  <a:latin typeface="+mj-lt"/>
                </a:rPr>
                <a:t>mittarin</a:t>
              </a:r>
              <a:r>
                <a:rPr lang="de-DE" sz="1600" dirty="0">
                  <a:latin typeface="+mj-lt"/>
                </a:rPr>
                <a:t> </a:t>
              </a:r>
              <a:r>
                <a:rPr lang="de-DE" sz="1600" dirty="0" err="1">
                  <a:latin typeface="+mj-lt"/>
                </a:rPr>
                <a:t>puoleinen</a:t>
              </a:r>
              <a:r>
                <a:rPr lang="de-DE" sz="1600" dirty="0">
                  <a:latin typeface="+mj-lt"/>
                </a:rPr>
                <a:t> </a:t>
              </a:r>
              <a:r>
                <a:rPr lang="de-DE" sz="1600" dirty="0" err="1">
                  <a:latin typeface="+mj-lt"/>
                </a:rPr>
                <a:t>pää</a:t>
              </a:r>
              <a:r>
                <a:rPr lang="de-DE" sz="1600" dirty="0">
                  <a:latin typeface="+mj-lt"/>
                </a:rPr>
                <a:t> on </a:t>
              </a:r>
              <a:r>
                <a:rPr lang="de-DE" sz="1600" dirty="0" err="1">
                  <a:latin typeface="+mj-lt"/>
                </a:rPr>
                <a:t>alaspainettu</a:t>
              </a:r>
              <a:r>
                <a:rPr lang="de-DE" sz="1600" dirty="0">
                  <a:latin typeface="+mj-lt"/>
                </a:rPr>
                <a:t> 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941512" y="3875088"/>
              <a:ext cx="2920486" cy="1113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 err="1">
                  <a:latin typeface="+mj-lt"/>
                </a:rPr>
                <a:t>Luer</a:t>
              </a:r>
              <a:r>
                <a:rPr lang="de-DE" sz="1600" dirty="0">
                  <a:latin typeface="+mj-lt"/>
                </a:rPr>
                <a:t>-lock </a:t>
              </a:r>
              <a:r>
                <a:rPr lang="de-DE" sz="1600" dirty="0" err="1">
                  <a:latin typeface="+mj-lt"/>
                </a:rPr>
                <a:t>liitäntä</a:t>
              </a:r>
              <a:r>
                <a:rPr lang="de-DE" sz="1600" dirty="0">
                  <a:latin typeface="+mj-lt"/>
                </a:rPr>
                <a:t> </a:t>
              </a:r>
              <a:r>
                <a:rPr lang="de-DE" sz="1600" dirty="0" err="1">
                  <a:latin typeface="+mj-lt"/>
                </a:rPr>
                <a:t>pallokatetriin</a:t>
              </a:r>
              <a:r>
                <a:rPr lang="de-DE" sz="1600" dirty="0">
                  <a:latin typeface="+mj-lt"/>
                </a:rPr>
                <a:t> </a:t>
              </a:r>
              <a:r>
                <a:rPr lang="de-DE" sz="1600" dirty="0" err="1">
                  <a:latin typeface="+mj-lt"/>
                </a:rPr>
                <a:t>yhdysletkun</a:t>
              </a:r>
              <a:r>
                <a:rPr lang="de-DE" sz="1600" dirty="0">
                  <a:latin typeface="+mj-lt"/>
                </a:rPr>
                <a:t> </a:t>
              </a:r>
              <a:r>
                <a:rPr lang="de-DE" sz="1600" dirty="0" err="1">
                  <a:latin typeface="+mj-lt"/>
                </a:rPr>
                <a:t>avulla</a:t>
              </a:r>
              <a:endParaRPr lang="de-DE" sz="1600" dirty="0">
                <a:latin typeface="+mj-lt"/>
              </a:endParaRPr>
            </a:p>
          </p:txBody>
        </p:sp>
      </p:grpSp>
      <p:sp>
        <p:nvSpPr>
          <p:cNvPr id="6" name="Tekstiruutu 5"/>
          <p:cNvSpPr txBox="1"/>
          <p:nvPr/>
        </p:nvSpPr>
        <p:spPr>
          <a:xfrm>
            <a:off x="5514740" y="3997249"/>
            <a:ext cx="2667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Kierrettävä kahva, </a:t>
            </a:r>
            <a:r>
              <a:rPr lang="fi-FI" dirty="0" err="1"/>
              <a:t>myötäpäivään</a:t>
            </a:r>
            <a:r>
              <a:rPr lang="fi-FI" dirty="0"/>
              <a:t> kiertämällä saat paineen pallossa nousemaan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150070" y="5467546"/>
            <a:ext cx="668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	Paketissa mukana myös jatkoletku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2" y="4757775"/>
            <a:ext cx="1705896" cy="12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13339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dirty="0"/>
              <a:t>				</a:t>
            </a:r>
            <a:r>
              <a:rPr lang="de-DE" sz="2000" b="1" dirty="0" err="1"/>
              <a:t>Instrumentaatio</a:t>
            </a:r>
            <a:endParaRPr lang="de-DE" sz="20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6167-F9C8-4C2E-8E2F-0CBECF35C94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62357" y="1074288"/>
            <a:ext cx="5745192" cy="4323198"/>
          </a:xfrm>
          <a:prstGeom prst="rect">
            <a:avLst/>
          </a:prstGeom>
        </p:spPr>
        <p:txBody>
          <a:bodyPr/>
          <a:lstStyle>
            <a:lvl1pPr marL="213122" indent="-213122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sz="15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881" indent="-217885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+mn-lt"/>
              </a:defRPr>
            </a:lvl2pPr>
            <a:lvl3pPr marL="927497" indent="-210741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3pPr>
            <a:lvl4pPr marL="1272779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75">
                <a:solidFill>
                  <a:schemeClr val="tx1"/>
                </a:solidFill>
                <a:latin typeface="Arial" charset="0"/>
              </a:defRPr>
            </a:lvl4pPr>
            <a:lvl5pPr marL="15871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5pPr>
            <a:lvl6pPr marL="19300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6pPr>
            <a:lvl7pPr marL="22729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7pPr>
            <a:lvl8pPr marL="26158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8pPr>
            <a:lvl9pPr marL="29587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endParaRPr lang="en-US" sz="1400" dirty="0"/>
          </a:p>
          <a:p>
            <a:pPr marL="1101329" lvl="3" indent="0">
              <a:buClr>
                <a:schemeClr val="accent6"/>
              </a:buClr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marL="1101329" lvl="3" indent="0">
              <a:buClr>
                <a:schemeClr val="accent6"/>
              </a:buClr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marL="1468438" lvl="3" indent="0">
              <a:buClr>
                <a:schemeClr val="accent6"/>
              </a:buClr>
              <a:buFontTx/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  <a:p>
            <a:pPr marL="1468438" lvl="3" indent="0">
              <a:lnSpc>
                <a:spcPct val="150000"/>
              </a:lnSpc>
              <a:buClr>
                <a:schemeClr val="accent6"/>
              </a:buClr>
              <a:buFontTx/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4538" y="946708"/>
            <a:ext cx="841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/>
              <a:t>Pesu</a:t>
            </a:r>
            <a:r>
              <a:rPr lang="de-DE" sz="1600" b="1" dirty="0"/>
              <a:t> ja </a:t>
            </a:r>
            <a:r>
              <a:rPr lang="de-DE" sz="1600" b="1" dirty="0" err="1"/>
              <a:t>Sterilointi</a:t>
            </a:r>
            <a:r>
              <a:rPr lang="de-DE" sz="1600" b="1" dirty="0"/>
              <a:t> </a:t>
            </a:r>
            <a:endParaRPr lang="de-DE" sz="1600" dirty="0"/>
          </a:p>
        </p:txBody>
      </p:sp>
      <p:pic>
        <p:nvPicPr>
          <p:cNvPr id="10" name="Grafik 5" descr="CRW_09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9948" y="2153084"/>
            <a:ext cx="3715042" cy="371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692086" y="1570499"/>
            <a:ext cx="739807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lang="de-DE" sz="1400" b="1" dirty="0"/>
              <a:t>Voit </a:t>
            </a:r>
            <a:r>
              <a:rPr lang="de-DE" sz="1400" b="1" dirty="0" err="1"/>
              <a:t>kytkeä</a:t>
            </a:r>
            <a:r>
              <a:rPr lang="de-DE" sz="1400" b="1" dirty="0"/>
              <a:t> </a:t>
            </a:r>
            <a:r>
              <a:rPr lang="de-DE" sz="1400" b="1" dirty="0" err="1"/>
              <a:t>jokaisen</a:t>
            </a:r>
            <a:r>
              <a:rPr lang="de-DE" sz="1400" b="1" dirty="0"/>
              <a:t> </a:t>
            </a:r>
            <a:r>
              <a:rPr lang="de-DE" sz="1400" b="1" dirty="0" err="1"/>
              <a:t>instrumentin</a:t>
            </a:r>
            <a:r>
              <a:rPr lang="de-DE" sz="1400" b="1" dirty="0"/>
              <a:t> </a:t>
            </a:r>
            <a:r>
              <a:rPr lang="de-DE" sz="1400" b="1" dirty="0" err="1"/>
              <a:t>pesuletkun</a:t>
            </a:r>
            <a:r>
              <a:rPr lang="de-DE" sz="1400" b="1" dirty="0"/>
              <a:t> </a:t>
            </a:r>
            <a:r>
              <a:rPr lang="de-DE" sz="1400" b="1" dirty="0" err="1"/>
              <a:t>päähän</a:t>
            </a:r>
            <a:r>
              <a:rPr lang="de-DE" sz="1400" b="1" dirty="0"/>
              <a:t> ja </a:t>
            </a:r>
            <a:r>
              <a:rPr lang="de-DE" sz="1400" b="1" dirty="0" err="1"/>
              <a:t>näin</a:t>
            </a:r>
            <a:r>
              <a:rPr lang="de-DE" sz="1400" b="1" dirty="0"/>
              <a:t> </a:t>
            </a:r>
            <a:r>
              <a:rPr lang="de-DE" sz="1400" b="1" dirty="0" err="1"/>
              <a:t>pestä</a:t>
            </a:r>
            <a:r>
              <a:rPr lang="de-DE" sz="1400" b="1" dirty="0"/>
              <a:t> ne </a:t>
            </a:r>
            <a:r>
              <a:rPr lang="de-DE" sz="1400" b="1" dirty="0" err="1"/>
              <a:t>myös</a:t>
            </a:r>
            <a:r>
              <a:rPr lang="de-DE" sz="1400" b="1" dirty="0"/>
              <a:t> </a:t>
            </a:r>
            <a:r>
              <a:rPr lang="de-DE" sz="1400" b="1" dirty="0" err="1"/>
              <a:t>sisältä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1902557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9621" y="100033"/>
            <a:ext cx="7549739" cy="370599"/>
          </a:xfrm>
        </p:spPr>
        <p:txBody>
          <a:bodyPr/>
          <a:lstStyle/>
          <a:p>
            <a:r>
              <a:rPr lang="de-DE" altLang="de-DE" sz="2000" b="1" dirty="0"/>
              <a:t>	</a:t>
            </a:r>
            <a:r>
              <a:rPr lang="de-DE" altLang="de-DE" sz="2000" b="1" dirty="0" err="1"/>
              <a:t>Toimenpiteen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kulku</a:t>
            </a:r>
            <a:r>
              <a:rPr lang="de-DE" altLang="de-DE" sz="2000" b="1" dirty="0"/>
              <a:t>, </a:t>
            </a:r>
            <a:r>
              <a:rPr lang="de-DE" altLang="de-DE" sz="2000" b="1" dirty="0" err="1"/>
              <a:t>instrumentin</a:t>
            </a:r>
            <a:r>
              <a:rPr lang="de-DE" altLang="de-DE" sz="2000" b="1" dirty="0"/>
              <a:t>  </a:t>
            </a:r>
            <a:r>
              <a:rPr lang="de-DE" altLang="de-DE" sz="2000" b="1" dirty="0" err="1"/>
              <a:t>valmistelu</a:t>
            </a:r>
            <a:r>
              <a:rPr lang="de-DE" altLang="de-DE" sz="2000" b="1" dirty="0"/>
              <a:t> </a:t>
            </a:r>
            <a:br>
              <a:rPr lang="de-DE" alt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6167-F9C8-4C2E-8E2F-0CBECF35C94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18069" y="1290541"/>
            <a:ext cx="841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 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8" y="805503"/>
            <a:ext cx="3030193" cy="1990860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122548" y="2796362"/>
            <a:ext cx="3446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Liitä kärkiosa instrumenttiin, instrumentti kootaan siten että liikkuvat osat ovat ”ulkona”. Kärjen ja kahvojen tulee olla samansuuntaisia.</a:t>
            </a: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90" y="725040"/>
            <a:ext cx="3030193" cy="1994995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499621" y="3846136"/>
            <a:ext cx="297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.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687618" y="2881001"/>
            <a:ext cx="47210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Pallon päällä on pieni silikonisuoja paketista poistettaessa, samoin katetrin sisällä tukilanka, poista ne ennen kuin viet katetrin instrumentin sisälle.</a:t>
            </a:r>
          </a:p>
          <a:p>
            <a:endParaRPr lang="fi-FI" sz="1600" dirty="0"/>
          </a:p>
          <a:p>
            <a:r>
              <a:rPr lang="fi-FI" sz="1600" dirty="0"/>
              <a:t>Vie katetri instrumentin sisään niin, että sininen kantaosa on napakasti kiinni instrumentin kannassa. Katetria saattaa joutua hieman pyöräyttämään</a:t>
            </a:r>
            <a:r>
              <a:rPr lang="fi-FI" sz="1400" dirty="0"/>
              <a:t>.</a:t>
            </a:r>
          </a:p>
          <a:p>
            <a:endParaRPr lang="fi-FI" sz="1600" dirty="0"/>
          </a:p>
          <a:p>
            <a:endParaRPr lang="fi-FI" sz="1600" dirty="0"/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2" y="3846136"/>
            <a:ext cx="2977163" cy="1833613"/>
          </a:xfrm>
          <a:prstGeom prst="rect">
            <a:avLst/>
          </a:prstGeom>
        </p:spPr>
      </p:pic>
      <p:sp>
        <p:nvSpPr>
          <p:cNvPr id="17" name="Tekstiruutu 16"/>
          <p:cNvSpPr txBox="1"/>
          <p:nvPr/>
        </p:nvSpPr>
        <p:spPr>
          <a:xfrm>
            <a:off x="271099" y="5679749"/>
            <a:ext cx="365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  Pallo liukuu kärjestä ulos peukalolla</a:t>
            </a:r>
          </a:p>
          <a:p>
            <a:r>
              <a:rPr lang="fi-FI" sz="1400" dirty="0"/>
              <a:t>  työntämällä, avaa lukkoruuvi tarvittaessa</a:t>
            </a:r>
          </a:p>
        </p:txBody>
      </p:sp>
    </p:spTree>
    <p:extLst>
      <p:ext uri="{BB962C8B-B14F-4D97-AF65-F5344CB8AC3E}">
        <p14:creationId xmlns:p14="http://schemas.microsoft.com/office/powerpoint/2010/main" val="1632560106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b="1" dirty="0"/>
              <a:t>			</a:t>
            </a:r>
            <a:r>
              <a:rPr lang="de-DE" altLang="de-DE" sz="2000" b="1" dirty="0" err="1"/>
              <a:t>Toimenpiteen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kulku</a:t>
            </a:r>
            <a:r>
              <a:rPr lang="de-DE" altLang="de-DE" sz="2000" b="1" dirty="0"/>
              <a:t>, </a:t>
            </a:r>
            <a:r>
              <a:rPr lang="de-DE" altLang="de-DE" sz="2000" b="1" dirty="0" err="1"/>
              <a:t>painepumppu</a:t>
            </a:r>
            <a:br>
              <a:rPr lang="de-DE" alt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6167-F9C8-4C2E-8E2F-0CBECF35C94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92139" y="1459818"/>
            <a:ext cx="5745192" cy="4323198"/>
          </a:xfrm>
          <a:prstGeom prst="rect">
            <a:avLst/>
          </a:prstGeom>
        </p:spPr>
        <p:txBody>
          <a:bodyPr/>
          <a:lstStyle>
            <a:lvl1pPr marL="213122" indent="-213122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sz="15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881" indent="-217885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+mn-lt"/>
              </a:defRPr>
            </a:lvl2pPr>
            <a:lvl3pPr marL="927497" indent="-210741" algn="l" defTabSz="5715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3pPr>
            <a:lvl4pPr marL="1272779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75">
                <a:solidFill>
                  <a:schemeClr val="tx1"/>
                </a:solidFill>
                <a:latin typeface="Arial" charset="0"/>
              </a:defRPr>
            </a:lvl4pPr>
            <a:lvl5pPr marL="15871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5pPr>
            <a:lvl6pPr marL="19300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6pPr>
            <a:lvl7pPr marL="22729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7pPr>
            <a:lvl8pPr marL="26158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8pPr>
            <a:lvl9pPr marL="2958704" indent="-171450" algn="l" defTabSz="5715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75">
                <a:solidFill>
                  <a:schemeClr val="tx1"/>
                </a:solidFill>
                <a:latin typeface="Arial" charset="0"/>
              </a:defRPr>
            </a:lvl9pPr>
          </a:lstStyle>
          <a:p>
            <a:pPr lvl="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  <a:p>
            <a:pPr marL="1101329" lvl="3" indent="0">
              <a:buClr>
                <a:schemeClr val="accent6"/>
              </a:buClr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marL="1468438" lvl="3" indent="0">
              <a:buClr>
                <a:schemeClr val="accent6"/>
              </a:buClr>
              <a:buFontTx/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  <a:p>
            <a:pPr marL="1468438" lvl="3" indent="0">
              <a:lnSpc>
                <a:spcPct val="150000"/>
              </a:lnSpc>
              <a:buClr>
                <a:schemeClr val="accent6"/>
              </a:buClr>
              <a:buFontTx/>
              <a:buNone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  <a:p>
            <a:pPr lvl="3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de-DE" altLang="de-DE" sz="1400" kern="0" dirty="0"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77276" y="5783016"/>
            <a:ext cx="83199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80000"/>
            </a:pPr>
            <a:endParaRPr lang="de-DE" sz="1400" dirty="0"/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Ø"/>
            </a:pPr>
            <a:endParaRPr lang="de-DE" sz="1400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7" y="770698"/>
            <a:ext cx="2743569" cy="222702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93" y="760120"/>
            <a:ext cx="2620613" cy="2227025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358937" y="3167406"/>
            <a:ext cx="8178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Avaa pumpun lukko, vedä säiliöön keittosuolaa tai steriiliä vettä reilusti, liitä myös jatkoletku. Poista ilmat pumpusta ja </a:t>
            </a:r>
            <a:r>
              <a:rPr lang="fi-FI" sz="1600" dirty="0" err="1"/>
              <a:t>letkustosta</a:t>
            </a:r>
            <a:r>
              <a:rPr lang="fi-FI" sz="1600" dirty="0"/>
              <a:t>, jätä noin 15ml nestettä ruiskuun.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62" y="760120"/>
            <a:ext cx="2499242" cy="2283797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92" y="3932442"/>
            <a:ext cx="2620613" cy="1839996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9" y="3921864"/>
            <a:ext cx="2514892" cy="1886169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" y="3921864"/>
            <a:ext cx="1763641" cy="1788818"/>
          </a:xfrm>
          <a:prstGeom prst="rect">
            <a:avLst/>
          </a:prstGeom>
        </p:spPr>
      </p:pic>
      <p:sp>
        <p:nvSpPr>
          <p:cNvPr id="17" name="Tekstiruutu 16"/>
          <p:cNvSpPr txBox="1"/>
          <p:nvPr/>
        </p:nvSpPr>
        <p:spPr>
          <a:xfrm>
            <a:off x="358936" y="5808033"/>
            <a:ext cx="817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Liitä pumpun </a:t>
            </a:r>
            <a:r>
              <a:rPr lang="fi-FI" dirty="0" err="1"/>
              <a:t>letkusto</a:t>
            </a:r>
            <a:r>
              <a:rPr lang="fi-FI" dirty="0"/>
              <a:t> pallokatetrin </a:t>
            </a:r>
            <a:r>
              <a:rPr lang="fi-FI" dirty="0" err="1"/>
              <a:t>luer-lock</a:t>
            </a:r>
            <a:r>
              <a:rPr lang="fi-FI" dirty="0"/>
              <a:t> päähän ja sulje pumpun lukko</a:t>
            </a:r>
          </a:p>
        </p:txBody>
      </p:sp>
    </p:spTree>
    <p:extLst>
      <p:ext uri="{BB962C8B-B14F-4D97-AF65-F5344CB8AC3E}">
        <p14:creationId xmlns:p14="http://schemas.microsoft.com/office/powerpoint/2010/main" val="3156485824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Stylesheet_Präsentationsvorlage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005EA8"/>
      </a:accent6>
      <a:hlink>
        <a:srgbClr val="0000FF"/>
      </a:hlink>
      <a:folHlink>
        <a:srgbClr val="800080"/>
      </a:folHlink>
    </a:clrScheme>
    <a:fontScheme name="Standarddesign">
      <a:majorFont>
        <a:latin typeface="FagoNoRegular-Roman"/>
        <a:ea typeface=""/>
        <a:cs typeface=""/>
      </a:majorFont>
      <a:minorFont>
        <a:latin typeface="FagoNoRegular-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1236663" marR="0" indent="-280988" algn="ctr" defTabSz="7620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80000"/>
          <a:buFont typeface="Wingdings" pitchFamily="2" charset="2"/>
          <a:buChar char="n"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1236663" marR="0" indent="-280988" algn="ctr" defTabSz="7620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80000"/>
          <a:buFont typeface="Wingdings" pitchFamily="2" charset="2"/>
          <a:buChar char="n"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969696"/>
        </a:dk1>
        <a:lt1>
          <a:srgbClr val="FFFFFF"/>
        </a:lt1>
        <a:dk2>
          <a:srgbClr val="797D7F"/>
        </a:dk2>
        <a:lt2>
          <a:srgbClr val="FFFFFF"/>
        </a:lt2>
        <a:accent1>
          <a:srgbClr val="E21F23"/>
        </a:accent1>
        <a:accent2>
          <a:srgbClr val="004B8D"/>
        </a:accent2>
        <a:accent3>
          <a:srgbClr val="BEBFC0"/>
        </a:accent3>
        <a:accent4>
          <a:srgbClr val="DADADA"/>
        </a:accent4>
        <a:accent5>
          <a:srgbClr val="EEABAC"/>
        </a:accent5>
        <a:accent6>
          <a:srgbClr val="00437F"/>
        </a:accent6>
        <a:hlink>
          <a:srgbClr val="FFFFFF"/>
        </a:hlink>
        <a:folHlink>
          <a:srgbClr val="A0A5A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520</Words>
  <Application>Microsoft Office PowerPoint</Application>
  <PresentationFormat>Näytössä katseltava diaesitys (4:3)</PresentationFormat>
  <Paragraphs>139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FagoNoRegular-Roman</vt:lpstr>
      <vt:lpstr>Times New Roman</vt:lpstr>
      <vt:lpstr>Wingdings</vt:lpstr>
      <vt:lpstr>Stylesheet_Präsentationsvorlage</vt:lpstr>
      <vt:lpstr>PowerPoint-esitys</vt:lpstr>
      <vt:lpstr>Korvatorven pallolaajennus </vt:lpstr>
      <vt:lpstr>    Instrumentaatio </vt:lpstr>
      <vt:lpstr>    Instrumentaatio </vt:lpstr>
      <vt:lpstr>PowerPoint-esitys</vt:lpstr>
      <vt:lpstr>    Instrumentaatio</vt:lpstr>
      <vt:lpstr>    Instrumentaatio</vt:lpstr>
      <vt:lpstr> Toimenpiteen kulku, instrumentin  valmistelu  </vt:lpstr>
      <vt:lpstr>   Toimenpiteen kulku, painepumppu </vt:lpstr>
      <vt:lpstr>Toimenpiteen kulku, pallolaajennus</vt:lpstr>
      <vt:lpstr>     Lyhyesti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Sachsenhausen, Hauke</dc:creator>
  <cp:lastModifiedBy>Jarkko</cp:lastModifiedBy>
  <cp:revision>182</cp:revision>
  <cp:lastPrinted>2016-03-17T17:38:41Z</cp:lastPrinted>
  <dcterms:created xsi:type="dcterms:W3CDTF">2015-08-14T10:59:48Z</dcterms:created>
  <dcterms:modified xsi:type="dcterms:W3CDTF">2016-05-20T06:55:18Z</dcterms:modified>
</cp:coreProperties>
</file>